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7" r:id="rId5"/>
    <p:sldId id="297" r:id="rId6"/>
    <p:sldId id="278" r:id="rId7"/>
    <p:sldId id="283" r:id="rId8"/>
    <p:sldId id="258" r:id="rId9"/>
    <p:sldId id="276" r:id="rId10"/>
    <p:sldId id="273" r:id="rId11"/>
    <p:sldId id="295" r:id="rId12"/>
    <p:sldId id="279" r:id="rId13"/>
    <p:sldId id="298" r:id="rId14"/>
    <p:sldId id="299" r:id="rId15"/>
    <p:sldId id="291" r:id="rId1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0A71D4-06EC-479F-89BF-22A7B1FD1CE8}" type="datetime1">
              <a:rPr lang="it-IT" smtClean="0"/>
              <a:t>17/01/2020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3FEC2-19B9-4066-B861-C3B4351065E3}" type="datetime1">
              <a:rPr lang="it-IT" smtClean="0"/>
              <a:pPr/>
              <a:t>17/01/2020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6338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0989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317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7" name="Figura a mano libera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5" name="Segnaposto immagine 14" descr="Segnaposto vuoto per aggiungere un'immagine. Fare clic sul segnaposto e selezionare l'immagine che si vuole aggiungere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Figura a mano libera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9" name="Segnaposto immagine 18" descr="Segnaposto vuoto per aggiungere un'immagine. Fare clic sul segnaposto e selezionare l'immagine che si vuole aggiungere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0" name="Segnaposto test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7" name="Figura a mano libera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5" name="Segnaposto immagine 14" descr="Segnaposto vuoto per aggiungere un'immagine. Fare clic sul segnaposto e selezionare l'immagine che si vuole aggiungere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8" name="Figura a mano libera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9" name="Segnaposto immagine 18" descr="Segnaposto vuoto per aggiungere un'immagine. Fare clic sul segnaposto e selezionare l'immagine che si vuole aggiungere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2" name="Figura a mano libera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3" name="Segnaposto immagine 12" descr="Segnaposto vuoto per aggiungere un'immagine. Fare clic sul segnaposto e selezionare l'immagine che si vuole aggiungere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nque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8" name="Figura a mano libera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9" name="Segnaposto immagine 8" descr="Segnaposto vuoto per aggiungere un'immagine. Fare clic sul segnaposto e selezionare l'immagine che si vuole aggiungere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0" name="Figura a mano libera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1" name="Segnaposto immagine 10" descr="Segnaposto vuoto per aggiungere un'immagine. Fare clic sul segnaposto e selezionare l'immagine che si vuole aggiungere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2" name="Figura a mano libera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3" name="Segnaposto immagine 12" descr="Segnaposto vuoto per aggiungere un'immagine. Fare clic sul segnaposto e selezionare l'immagine che si vuole aggiungere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4" name="Figura a mano libera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5" name="Segnaposto immagine 14" descr="Segnaposto vuoto per aggiungere un'immagine. Fare clic sul segnaposto e selezionare l'immagine che si vuole aggiungere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0" name="Figura a mano libera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21" name="Segnaposto immagine 20" descr="Segnaposto vuoto per aggiungere un'immagine. Fare clic sul segnaposto e selezionare l'immagine che si vuole aggiungere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7743B1-1381-4493-80E0-0DCA669DD440}" type="datetime1">
              <a:rPr lang="it-IT" smtClean="0"/>
              <a:pPr/>
              <a:t>17/01/2020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AF899A7-4A23-4751-9DE8-7E685E5C9846}" type="datetime1">
              <a:rPr lang="it-IT" smtClean="0"/>
              <a:pPr/>
              <a:t>17/01/2020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B490BBD-3765-4B66-B1DC-7511FAB31BA4}" type="datetime1">
              <a:rPr lang="it-IT" smtClean="0"/>
              <a:pPr/>
              <a:t>17/01/2020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48B8CD5-F130-4E80-9CE0-9CEE8DE46999}" type="datetime1">
              <a:rPr lang="it-IT" smtClean="0"/>
              <a:pPr/>
              <a:t>17/01/2020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67A1885-6065-44A8-9BA7-AEDCFC7C7034}" type="datetime1">
              <a:rPr lang="it-IT" smtClean="0"/>
              <a:pPr/>
              <a:t>17/01/2020</a:t>
            </a:fld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5CAFD41-DF81-4C4B-B329-B26B5B57DFE5}" type="datetime1">
              <a:rPr lang="it-IT" smtClean="0"/>
              <a:pPr/>
              <a:t>17/01/2020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4430BF2-CD95-4BD9-BDE2-E7F0D4F0B729}" type="datetime1">
              <a:rPr lang="it-IT" smtClean="0"/>
              <a:pPr/>
              <a:t>17/01/2020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190B617-106B-4B5F-A32B-484A885FD392}" type="datetime1">
              <a:rPr lang="it-IT" smtClean="0"/>
              <a:pPr/>
              <a:t>17/01/2020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12" name="Segnaposto immagine 11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275E0CF-FD92-46B1-B599-0449A48E8749}" type="datetime1">
              <a:rPr lang="it-IT" smtClean="0"/>
              <a:pPr/>
              <a:t>17/01/2020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04B30A1A-DDB9-4C49-A845-004AD5707E4D}" type="datetime1">
              <a:rPr lang="it-IT" smtClean="0"/>
              <a:pPr/>
              <a:t>17/01/2020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59496" y="404664"/>
            <a:ext cx="9361040" cy="2304256"/>
          </a:xfrm>
        </p:spPr>
        <p:txBody>
          <a:bodyPr rtlCol="0">
            <a:noAutofit/>
          </a:bodyPr>
          <a:lstStyle/>
          <a:p>
            <a:pPr algn="ctr" rtl="0"/>
            <a:r>
              <a:rPr lang="it-IT" sz="7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Scuola dell’Infanzia «</a:t>
            </a:r>
            <a:r>
              <a:rPr lang="it-IT" sz="72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Pontesanto</a:t>
            </a:r>
            <a:r>
              <a:rPr lang="it-IT" sz="7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»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67608" y="6093296"/>
            <a:ext cx="6084676" cy="360040"/>
          </a:xfrm>
        </p:spPr>
        <p:txBody>
          <a:bodyPr rtlCol="0">
            <a:no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Istituto Comprensivo n. 6 - Imola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759618"/>
          </a:xfrm>
        </p:spPr>
        <p:txBody>
          <a:bodyPr anchor="ctr">
            <a:normAutofit/>
          </a:bodyPr>
          <a:lstStyle/>
          <a:p>
            <a:pPr algn="ctr"/>
            <a:r>
              <a:rPr lang="it-IT" b="1" dirty="0"/>
              <a:t>TEMPO SCUOLA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38200" y="2276872"/>
            <a:ext cx="9829800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600" dirty="0">
                <a:latin typeface="+mj-lt"/>
              </a:rPr>
              <a:t>7,30-8,15    	Accoglienza di plesso </a:t>
            </a:r>
          </a:p>
          <a:p>
            <a:pPr algn="just">
              <a:lnSpc>
                <a:spcPct val="150000"/>
              </a:lnSpc>
            </a:pPr>
            <a:r>
              <a:rPr lang="it-IT" sz="1600" dirty="0">
                <a:latin typeface="+mj-lt"/>
              </a:rPr>
              <a:t>8,15-9,00    	Accoglienza in ogni sezione </a:t>
            </a:r>
          </a:p>
          <a:p>
            <a:pPr algn="just">
              <a:lnSpc>
                <a:spcPct val="150000"/>
              </a:lnSpc>
            </a:pPr>
            <a:r>
              <a:rPr lang="it-IT" sz="1600" dirty="0">
                <a:latin typeface="+mj-lt"/>
              </a:rPr>
              <a:t>9,00-9,30    	</a:t>
            </a:r>
            <a:r>
              <a:rPr lang="it-IT" sz="1600" dirty="0" err="1">
                <a:latin typeface="+mj-lt"/>
              </a:rPr>
              <a:t>Routines</a:t>
            </a:r>
            <a:r>
              <a:rPr lang="it-IT" sz="1600" dirty="0">
                <a:latin typeface="+mj-lt"/>
              </a:rPr>
              <a:t> (giochi in sezione, appello, frutta) </a:t>
            </a:r>
          </a:p>
          <a:p>
            <a:pPr algn="just">
              <a:lnSpc>
                <a:spcPct val="150000"/>
              </a:lnSpc>
            </a:pPr>
            <a:r>
              <a:rPr lang="it-IT" sz="1600" dirty="0">
                <a:latin typeface="+mj-lt"/>
              </a:rPr>
              <a:t>9,30-11,00   	Attività didattiche e ludiche </a:t>
            </a:r>
          </a:p>
          <a:p>
            <a:pPr algn="just">
              <a:lnSpc>
                <a:spcPct val="150000"/>
              </a:lnSpc>
            </a:pPr>
            <a:r>
              <a:rPr lang="it-IT" sz="1600" dirty="0">
                <a:latin typeface="+mj-lt"/>
              </a:rPr>
              <a:t>11,00-11,30 	Gioco in sezione/giardino </a:t>
            </a:r>
          </a:p>
          <a:p>
            <a:pPr algn="just">
              <a:lnSpc>
                <a:spcPct val="150000"/>
              </a:lnSpc>
            </a:pPr>
            <a:r>
              <a:rPr lang="it-IT" sz="1600" dirty="0">
                <a:latin typeface="+mj-lt"/>
              </a:rPr>
              <a:t>11,20-11,30 	Uscita (per chi non pranza)  </a:t>
            </a:r>
          </a:p>
          <a:p>
            <a:pPr algn="just">
              <a:lnSpc>
                <a:spcPct val="150000"/>
              </a:lnSpc>
            </a:pPr>
            <a:r>
              <a:rPr lang="it-IT" sz="1600" dirty="0">
                <a:latin typeface="+mj-lt"/>
              </a:rPr>
              <a:t>11,30-12,45 	Pranzo </a:t>
            </a:r>
          </a:p>
          <a:p>
            <a:pPr algn="just">
              <a:lnSpc>
                <a:spcPct val="150000"/>
              </a:lnSpc>
            </a:pPr>
            <a:r>
              <a:rPr lang="it-IT" sz="1600" dirty="0">
                <a:latin typeface="+mj-lt"/>
              </a:rPr>
              <a:t>12,45-13,15 	Uscita </a:t>
            </a:r>
          </a:p>
          <a:p>
            <a:pPr algn="just">
              <a:lnSpc>
                <a:spcPct val="150000"/>
              </a:lnSpc>
            </a:pPr>
            <a:r>
              <a:rPr lang="it-IT" sz="1600" dirty="0">
                <a:latin typeface="+mj-lt"/>
              </a:rPr>
              <a:t>13,30-15,15 	Riposo pomeridiano per i bambini di 3 e 4 anni/Attività di intersezione per i bambini di 5 anni </a:t>
            </a:r>
          </a:p>
          <a:p>
            <a:pPr algn="just">
              <a:lnSpc>
                <a:spcPct val="150000"/>
              </a:lnSpc>
            </a:pPr>
            <a:r>
              <a:rPr lang="it-IT" sz="1600" dirty="0">
                <a:latin typeface="+mj-lt"/>
              </a:rPr>
              <a:t>15,15-16,00 	Merenda e giochi  </a:t>
            </a:r>
          </a:p>
          <a:p>
            <a:pPr algn="just">
              <a:lnSpc>
                <a:spcPct val="150000"/>
              </a:lnSpc>
            </a:pPr>
            <a:r>
              <a:rPr lang="it-IT" sz="1600" dirty="0">
                <a:latin typeface="+mj-lt"/>
              </a:rPr>
              <a:t>16,00-16,30 	Uscita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520852" y="1124744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+mj-lt"/>
              </a:rPr>
              <a:t>Dal lunedì al venerdì </a:t>
            </a:r>
            <a:br>
              <a:rPr lang="it-IT" sz="2000" b="1" dirty="0">
                <a:latin typeface="+mj-lt"/>
              </a:rPr>
            </a:br>
            <a:r>
              <a:rPr lang="it-IT" sz="2000" b="1" dirty="0">
                <a:latin typeface="+mj-lt"/>
              </a:rPr>
              <a:t>Ore 7,30 - 16,30</a:t>
            </a:r>
            <a:endParaRPr lang="it-IT" sz="2000" dirty="0"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 rot="20671486">
            <a:off x="7178657" y="2413471"/>
            <a:ext cx="4616863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Bodoni MT Black" panose="02070A03080606020203" pitchFamily="18" charset="0"/>
              </a:rPr>
              <a:t>LA SCUOLA E’ APERTA </a:t>
            </a:r>
          </a:p>
          <a:p>
            <a:pPr algn="ctr"/>
            <a:r>
              <a:rPr lang="it-IT" sz="2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Bodoni MT Black" panose="02070A03080606020203" pitchFamily="18" charset="0"/>
              </a:rPr>
              <a:t>FINO A FINE GIUGNO</a:t>
            </a:r>
          </a:p>
        </p:txBody>
      </p:sp>
    </p:spTree>
    <p:extLst>
      <p:ext uri="{BB962C8B-B14F-4D97-AF65-F5344CB8AC3E}">
        <p14:creationId xmlns:p14="http://schemas.microsoft.com/office/powerpoint/2010/main" val="2983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759618"/>
          </a:xfrm>
        </p:spPr>
        <p:txBody>
          <a:bodyPr anchor="ctr">
            <a:normAutofit/>
          </a:bodyPr>
          <a:lstStyle/>
          <a:p>
            <a:pPr algn="ctr"/>
            <a:r>
              <a:rPr lang="it-IT" b="1" cap="all" dirty="0"/>
              <a:t>Attività e Progetti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38199" y="2507707"/>
            <a:ext cx="7850089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400" spc="200" dirty="0">
                <a:latin typeface="Gabriola" panose="04040605051002020D02" pitchFamily="82" charset="0"/>
              </a:rPr>
              <a:t>Attività all’aperto (outdoor)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400" spc="200" dirty="0">
                <a:latin typeface="Gabriola" panose="04040605051002020D02" pitchFamily="82" charset="0"/>
              </a:rPr>
              <a:t>Attività di accoglienza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400" spc="200" dirty="0">
                <a:latin typeface="Gabriola" panose="04040605051002020D02" pitchFamily="82" charset="0"/>
              </a:rPr>
              <a:t>Inclusione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400" spc="200" dirty="0">
                <a:latin typeface="Gabriola" panose="04040605051002020D02" pitchFamily="82" charset="0"/>
              </a:rPr>
              <a:t>Educazione motoria/Psicomotricità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400" spc="200" dirty="0">
                <a:latin typeface="Gabriola" panose="04040605051002020D02" pitchFamily="82" charset="0"/>
              </a:rPr>
              <a:t>Uscite didattiche sul territorio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400" spc="200" dirty="0">
                <a:latin typeface="Gabriola" panose="04040605051002020D02" pitchFamily="82" charset="0"/>
              </a:rPr>
              <a:t>Attività musicali e teatrali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400" spc="200" dirty="0">
                <a:latin typeface="Gabriola" panose="04040605051002020D02" pitchFamily="82" charset="0"/>
              </a:rPr>
              <a:t>Attività ludiche in inglese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400" spc="200" dirty="0">
                <a:latin typeface="Gabriola" panose="04040605051002020D02" pitchFamily="82" charset="0"/>
              </a:rPr>
              <a:t>Progetto “A scuola insieme” (feste e laboratori con le famiglie)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400" spc="200" dirty="0">
                <a:latin typeface="Gabriola" panose="04040605051002020D02" pitchFamily="82" charset="0"/>
              </a:rPr>
              <a:t>Educazione alimentare (con laboratori di cucina)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it-IT" sz="2400" spc="200" dirty="0">
                <a:latin typeface="Gabriola" panose="04040605051002020D02" pitchFamily="82" charset="0"/>
              </a:rPr>
              <a:t>Letture animate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520852" y="1124744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+mj-lt"/>
              </a:rPr>
              <a:t>Dal lunedì al venerdì </a:t>
            </a:r>
            <a:br>
              <a:rPr lang="it-IT" sz="2000" b="1" dirty="0">
                <a:latin typeface="+mj-lt"/>
              </a:rPr>
            </a:br>
            <a:r>
              <a:rPr lang="it-IT" sz="2000" b="1" dirty="0">
                <a:latin typeface="+mj-lt"/>
              </a:rPr>
              <a:t>Ore 7,30 - 16,30</a:t>
            </a:r>
            <a:endParaRPr lang="it-IT" sz="2000" dirty="0">
              <a:latin typeface="+mj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48" y="1478687"/>
            <a:ext cx="3436993" cy="312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974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91744" y="390181"/>
            <a:ext cx="446449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800" b="1" dirty="0">
                <a:latin typeface="Jokerman" panose="04090605060D06020702" pitchFamily="82" charset="0"/>
              </a:rPr>
              <a:t>I NOSTRI CONTATTI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79376" y="980728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latin typeface="Gabriola" panose="04040605051002020D02" pitchFamily="82" charset="0"/>
              </a:rPr>
              <a:t>Istituto Comprensivo 6 “Villa Clelia”  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latin typeface="Gabriola" panose="04040605051002020D02" pitchFamily="82" charset="0"/>
              </a:rPr>
              <a:t>Via Villa Clelia, 18  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latin typeface="Gabriola" panose="04040605051002020D02" pitchFamily="82" charset="0"/>
              </a:rPr>
              <a:t>40026 - Imola (BO)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47061" y="3698295"/>
            <a:ext cx="4536504" cy="2596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latin typeface="Gabriola" panose="04040605051002020D02" pitchFamily="82" charset="0"/>
              </a:rPr>
              <a:t>Tel.: 0542 40238 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latin typeface="Gabriola" panose="04040605051002020D02" pitchFamily="82" charset="0"/>
              </a:rPr>
              <a:t>Fax: 0542 628162 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latin typeface="Gabriola" panose="04040605051002020D02" pitchFamily="82" charset="0"/>
              </a:rPr>
              <a:t>E-mail: BOIC84700X@istruzione.it 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latin typeface="Gabriola" panose="04040605051002020D02" pitchFamily="82" charset="0"/>
              </a:rPr>
              <a:t>PEC: BOIC84700X@pec.istruzione.it 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680176" y="980728"/>
            <a:ext cx="3528392" cy="2596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latin typeface="Gabriola" panose="04040605051002020D02" pitchFamily="82" charset="0"/>
              </a:rPr>
              <a:t>SCUOLA DELL’INFANZIA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latin typeface="Gabriola" panose="04040605051002020D02" pitchFamily="82" charset="0"/>
              </a:rPr>
              <a:t>«PONTESANTO»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latin typeface="Gabriola" panose="04040605051002020D02" pitchFamily="82" charset="0"/>
              </a:rPr>
              <a:t>Via Casola Canina, 1 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latin typeface="Gabriola" panose="04040605051002020D02" pitchFamily="82" charset="0"/>
              </a:rPr>
              <a:t>Tel.: 0542 40356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0" y="3045293"/>
            <a:ext cx="4197499" cy="4875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4377479"/>
            <a:ext cx="5902424" cy="189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625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1384" y="332656"/>
            <a:ext cx="6264696" cy="224976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it-IT" dirty="0">
                <a:latin typeface="Maiandra GD" panose="020E0502030308020204" pitchFamily="34" charset="0"/>
              </a:rPr>
              <a:t>La scuola «</a:t>
            </a:r>
            <a:r>
              <a:rPr lang="it-IT" dirty="0" err="1">
                <a:latin typeface="Maiandra GD" panose="020E0502030308020204" pitchFamily="34" charset="0"/>
              </a:rPr>
              <a:t>Pontesanto</a:t>
            </a:r>
            <a:r>
              <a:rPr lang="it-IT" dirty="0">
                <a:latin typeface="Maiandra GD" panose="020E0502030308020204" pitchFamily="34" charset="0"/>
              </a:rPr>
              <a:t>» è immersa in un contesto naturale, caratterizzato da un ampio parco con alberi secolari ed un orto didattico. È situata nel quartiere </a:t>
            </a:r>
            <a:r>
              <a:rPr lang="it-IT" dirty="0" err="1">
                <a:latin typeface="Maiandra GD" panose="020E0502030308020204" pitchFamily="34" charset="0"/>
              </a:rPr>
              <a:t>Pontesanto</a:t>
            </a:r>
            <a:r>
              <a:rPr lang="it-IT" dirty="0">
                <a:latin typeface="Maiandra GD" panose="020E0502030308020204" pitchFamily="34" charset="0"/>
              </a:rPr>
              <a:t>, facilmente raggiungibile e con la possibilità di parcheggiare all’esterno della struttura.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367808" y="3645024"/>
            <a:ext cx="7056784" cy="280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latin typeface="Maiandra GD" panose="020E0502030308020204" pitchFamily="34" charset="0"/>
              </a:rPr>
              <a:t>La Scuola dell’Infanzia dispone, inoltre, di: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latin typeface="Maiandra GD" panose="020E0502030308020204" pitchFamily="34" charset="0"/>
              </a:rPr>
              <a:t>Due atrii, dove sono collocati gli attaccapanni per ogni bambino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latin typeface="Maiandra GD" panose="020E0502030308020204" pitchFamily="34" charset="0"/>
              </a:rPr>
              <a:t>Quattro sezioni eterogenee per età su due piani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latin typeface="Maiandra GD" panose="020E0502030308020204" pitchFamily="34" charset="0"/>
              </a:rPr>
              <a:t>Aula polivalente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latin typeface="Maiandra GD" panose="020E0502030308020204" pitchFamily="34" charset="0"/>
              </a:rPr>
              <a:t>Due ambienti per il riposo pomeridiano.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48860"/>
            <a:ext cx="2764945" cy="3686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75" y="793752"/>
            <a:ext cx="3093291" cy="231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744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6" y="4221088"/>
            <a:ext cx="3195342" cy="239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313079"/>
            <a:ext cx="4806000" cy="64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2748" y="908720"/>
            <a:ext cx="2252786" cy="1790066"/>
          </a:xfrm>
        </p:spPr>
        <p:txBody>
          <a:bodyPr anchor="ctr">
            <a:noAutofit/>
          </a:bodyPr>
          <a:lstStyle/>
          <a:p>
            <a:pPr algn="ctr"/>
            <a:r>
              <a:rPr lang="it-IT" sz="4800" b="1" dirty="0">
                <a:solidFill>
                  <a:srgbClr val="0070C0"/>
                </a:solidFill>
                <a:latin typeface="Jokerman" panose="04090605060D06020702" pitchFamily="82" charset="0"/>
              </a:rPr>
              <a:t>La nostra</a:t>
            </a:r>
            <a:br>
              <a:rPr lang="it-IT" sz="4800" b="1" dirty="0">
                <a:solidFill>
                  <a:srgbClr val="0070C0"/>
                </a:solidFill>
                <a:latin typeface="Jokerman" panose="04090605060D06020702" pitchFamily="82" charset="0"/>
              </a:rPr>
            </a:br>
            <a:r>
              <a:rPr lang="it-IT" sz="4800" b="1" dirty="0">
                <a:solidFill>
                  <a:srgbClr val="0070C0"/>
                </a:solidFill>
                <a:latin typeface="Jokerman" panose="04090605060D06020702" pitchFamily="82" charset="0"/>
              </a:rPr>
              <a:t>scuola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7" y="188640"/>
            <a:ext cx="284178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82" y="3517079"/>
            <a:ext cx="2474217" cy="23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8" y="306359"/>
            <a:ext cx="2780386" cy="37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tangolo 4"/>
          <p:cNvSpPr/>
          <p:nvPr/>
        </p:nvSpPr>
        <p:spPr>
          <a:xfrm>
            <a:off x="570871" y="4130630"/>
            <a:ext cx="20162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iandra GD" panose="020E0502030308020204" pitchFamily="34" charset="0"/>
              </a:rPr>
              <a:t>OSSERVARE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4787348" y="1008961"/>
            <a:ext cx="21066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0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iandra GD" panose="020E0502030308020204" pitchFamily="34" charset="0"/>
              </a:rPr>
              <a:t>GIOCARE CON </a:t>
            </a:r>
          </a:p>
          <a:p>
            <a:pPr algn="ctr"/>
            <a:r>
              <a:rPr lang="it-IT" sz="20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iandra GD" panose="020E0502030308020204" pitchFamily="34" charset="0"/>
              </a:rPr>
              <a:t>FOGLIE E RAMI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248794"/>
            <a:ext cx="2783298" cy="371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ttangolo 10"/>
          <p:cNvSpPr/>
          <p:nvPr/>
        </p:nvSpPr>
        <p:spPr>
          <a:xfrm>
            <a:off x="8086060" y="4131862"/>
            <a:ext cx="4105940" cy="184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DISEGNARE SOTTO GLI ALBERI NELL’AULA PIÙ BELLA CHE ABBIAMO: LA NATURA!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0" y="4863487"/>
            <a:ext cx="400776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OUTDOOR</a:t>
            </a:r>
          </a:p>
          <a:p>
            <a:pPr algn="ctr"/>
            <a:r>
              <a:rPr lang="it-IT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EDUCATION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17" y="2023914"/>
            <a:ext cx="3308528" cy="441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67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11824" y="260648"/>
            <a:ext cx="7315200" cy="837079"/>
          </a:xfrm>
        </p:spPr>
        <p:txBody>
          <a:bodyPr rtlCol="0" anchor="ctr">
            <a:normAutofit/>
          </a:bodyPr>
          <a:lstStyle/>
          <a:p>
            <a:pPr algn="ctr" rtl="0">
              <a:lnSpc>
                <a:spcPct val="150000"/>
              </a:lnSpc>
            </a:pPr>
            <a:r>
              <a:rPr lang="it-IT" sz="2000" b="1" spc="300" dirty="0">
                <a:latin typeface="Segoe Script" panose="030B0504020000000003" pitchFamily="66" charset="0"/>
              </a:rPr>
              <a:t>Un po’ di movimento e tanta allegria…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33130" y="1286761"/>
            <a:ext cx="7226700" cy="1800200"/>
          </a:xfrm>
          <a:ln>
            <a:noFill/>
          </a:ln>
        </p:spPr>
        <p:txBody>
          <a:bodyPr rtlCol="0">
            <a:noAutofit/>
          </a:bodyPr>
          <a:lstStyle/>
          <a:p>
            <a:pPr algn="ctr" rtl="0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Educazione motoria a scuola</a:t>
            </a:r>
          </a:p>
        </p:txBody>
      </p:sp>
      <p:pic>
        <p:nvPicPr>
          <p:cNvPr id="4" name="Segnaposto contenuto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3"/>
          <a:stretch/>
        </p:blipFill>
        <p:spPr>
          <a:xfrm>
            <a:off x="219028" y="214565"/>
            <a:ext cx="3932756" cy="275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egnaposto contenuto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305" y="3834277"/>
            <a:ext cx="3648000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egnaposto testo 3"/>
          <p:cNvSpPr txBox="1">
            <a:spLocks/>
          </p:cNvSpPr>
          <p:nvPr/>
        </p:nvSpPr>
        <p:spPr>
          <a:xfrm>
            <a:off x="428604" y="3081146"/>
            <a:ext cx="4227236" cy="34785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/>
              <a:t>Con attività motorie in gruppo…</a:t>
            </a:r>
          </a:p>
        </p:txBody>
      </p:sp>
      <p:sp>
        <p:nvSpPr>
          <p:cNvPr id="8" name="Segnaposto testo 4"/>
          <p:cNvSpPr txBox="1">
            <a:spLocks/>
          </p:cNvSpPr>
          <p:nvPr/>
        </p:nvSpPr>
        <p:spPr>
          <a:xfrm>
            <a:off x="7968208" y="3340501"/>
            <a:ext cx="3566160" cy="493776"/>
          </a:xfrm>
          <a:prstGeom prst="rect">
            <a:avLst/>
          </a:prstGeom>
        </p:spPr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/>
              <a:t>… e a corpo libero!</a:t>
            </a:r>
          </a:p>
        </p:txBody>
      </p:sp>
      <p:sp>
        <p:nvSpPr>
          <p:cNvPr id="9" name="Titolo 10"/>
          <p:cNvSpPr txBox="1">
            <a:spLocks/>
          </p:cNvSpPr>
          <p:nvPr/>
        </p:nvSpPr>
        <p:spPr>
          <a:xfrm rot="20979807">
            <a:off x="864296" y="4255980"/>
            <a:ext cx="6068074" cy="16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FF3399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La nostra scuola si avvale di esperti interni ed esterni</a:t>
            </a: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7586" y="836712"/>
            <a:ext cx="4320480" cy="792982"/>
          </a:xfrm>
        </p:spPr>
        <p:txBody>
          <a:bodyPr>
            <a:noAutofit/>
          </a:bodyPr>
          <a:lstStyle/>
          <a:p>
            <a:pPr algn="ctr"/>
            <a:r>
              <a:rPr lang="it-IT" sz="4400" dirty="0">
                <a:latin typeface="Snap ITC" panose="04040A07060A02020202" pitchFamily="82" charset="0"/>
              </a:rPr>
              <a:t>1… 2… 3…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07825"/>
            <a:ext cx="5959253" cy="446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 r="13751"/>
          <a:stretch/>
        </p:blipFill>
        <p:spPr>
          <a:xfrm>
            <a:off x="182737" y="2311584"/>
            <a:ext cx="5690177" cy="44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7104112" y="5373216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chemeClr val="tx2"/>
                </a:solidFill>
                <a:latin typeface="Snap ITC" panose="04040A07060A02020202" pitchFamily="82" charset="0"/>
              </a:rPr>
              <a:t>Si parte! </a:t>
            </a:r>
            <a:endParaRPr lang="it-IT" sz="5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620688"/>
            <a:ext cx="4363599" cy="5818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llaDiTesto 6"/>
          <p:cNvSpPr txBox="1"/>
          <p:nvPr/>
        </p:nvSpPr>
        <p:spPr>
          <a:xfrm>
            <a:off x="961881" y="4725144"/>
            <a:ext cx="397156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oadway" panose="04040905080B02020502" pitchFamily="82" charset="0"/>
              </a:rPr>
              <a:t>TUTTI AL MUSEO!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32029"/>
            <a:ext cx="5080593" cy="380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t="8529"/>
          <a:stretch/>
        </p:blipFill>
        <p:spPr>
          <a:xfrm>
            <a:off x="623391" y="203836"/>
            <a:ext cx="4908037" cy="3861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8706" r="5853" b="9107"/>
          <a:stretch/>
        </p:blipFill>
        <p:spPr>
          <a:xfrm>
            <a:off x="6515538" y="2785282"/>
            <a:ext cx="525658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34"/>
          <a:stretch/>
        </p:blipFill>
        <p:spPr>
          <a:xfrm>
            <a:off x="6384032" y="188640"/>
            <a:ext cx="5519597" cy="193052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43472" y="4869160"/>
            <a:ext cx="381642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6000" dirty="0">
                <a:latin typeface="French Script MT" panose="03020402040607040605" pitchFamily="66" charset="0"/>
              </a:rPr>
              <a:t>A teatro…</a:t>
            </a:r>
          </a:p>
        </p:txBody>
      </p:sp>
    </p:spTree>
    <p:extLst>
      <p:ext uri="{BB962C8B-B14F-4D97-AF65-F5344CB8AC3E}">
        <p14:creationId xmlns:p14="http://schemas.microsoft.com/office/powerpoint/2010/main" val="259376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7408" y="1188569"/>
            <a:ext cx="5904656" cy="992601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egoe Print" panose="02000600000000000000" pitchFamily="2" charset="0"/>
              </a:rPr>
              <a:t>E SE MI SPORCO,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8" y="2996952"/>
            <a:ext cx="4955550" cy="37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1" y="183235"/>
            <a:ext cx="4815590" cy="3611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mile 9"/>
          <p:cNvSpPr/>
          <p:nvPr/>
        </p:nvSpPr>
        <p:spPr>
          <a:xfrm>
            <a:off x="10776520" y="551511"/>
            <a:ext cx="720080" cy="648072"/>
          </a:xfrm>
          <a:prstGeom prst="smileyFace">
            <a:avLst/>
          </a:prstGeom>
          <a:solidFill>
            <a:srgbClr val="FFFF00">
              <a:alpha val="7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294975" y="4677102"/>
            <a:ext cx="6696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egoe Print" panose="02000600000000000000" pitchFamily="2" charset="0"/>
              </a:rPr>
              <a:t>MI DIVERTO DI PIÙ!</a:t>
            </a:r>
            <a:endParaRPr lang="it-IT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82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Bambini amici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374_TF03896101.potx" id="{A2123817-9033-4E13-B399-BE82105B2AC5}" vid="{4D166A6F-178C-4800-9987-53896AB5DFAB}"/>
    </a:ext>
  </a:extLst>
</a:theme>
</file>

<file path=ppt/theme/theme2.xml><?xml version="1.0" encoding="utf-8"?>
<a:theme xmlns:a="http://schemas.openxmlformats.org/drawingml/2006/main" name="Tema di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40262f94-9f35-4ac3-9a90-690165a166b7"/>
    <ds:schemaRef ds:uri="a4f35948-e619-41b3-aa29-22878b09cfd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2417</TotalTime>
  <Words>402</Words>
  <Application>Microsoft Office PowerPoint</Application>
  <PresentationFormat>Widescreen</PresentationFormat>
  <Paragraphs>68</Paragraphs>
  <Slides>12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8" baseType="lpstr">
      <vt:lpstr>Algerian</vt:lpstr>
      <vt:lpstr>Arial</vt:lpstr>
      <vt:lpstr>Arial Rounded MT Bold</vt:lpstr>
      <vt:lpstr>Bodoni MT Black</vt:lpstr>
      <vt:lpstr>Broadway</vt:lpstr>
      <vt:lpstr>French Script MT</vt:lpstr>
      <vt:lpstr>Gabriola</vt:lpstr>
      <vt:lpstr>Jokerman</vt:lpstr>
      <vt:lpstr>Maiandra GD</vt:lpstr>
      <vt:lpstr>MV Boli</vt:lpstr>
      <vt:lpstr>Segoe Print</vt:lpstr>
      <vt:lpstr>Segoe Script</vt:lpstr>
      <vt:lpstr>Snap ITC</vt:lpstr>
      <vt:lpstr>Times New Roman</vt:lpstr>
      <vt:lpstr>Wingdings</vt:lpstr>
      <vt:lpstr>Bambini amici 16x9</vt:lpstr>
      <vt:lpstr>Scuola dell’Infanzia «Pontesanto»</vt:lpstr>
      <vt:lpstr>Presentazione standard di PowerPoint</vt:lpstr>
      <vt:lpstr>La nostra scuola</vt:lpstr>
      <vt:lpstr>Presentazione standard di PowerPoint</vt:lpstr>
      <vt:lpstr>Un po’ di movimento e tanta allegria…</vt:lpstr>
      <vt:lpstr>1… 2… 3…</vt:lpstr>
      <vt:lpstr>Presentazione standard di PowerPoint</vt:lpstr>
      <vt:lpstr>Presentazione standard di PowerPoint</vt:lpstr>
      <vt:lpstr>E SE MI SPORCO, </vt:lpstr>
      <vt:lpstr>TEMPO SCUOLA</vt:lpstr>
      <vt:lpstr>Attività e Progetti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dell’Infanzia «Pontesanto»</dc:title>
  <dc:creator>Patrizia Muscella</dc:creator>
  <cp:keywords/>
  <cp:lastModifiedBy>Barbara</cp:lastModifiedBy>
  <cp:revision>194</cp:revision>
  <dcterms:created xsi:type="dcterms:W3CDTF">2019-12-05T16:00:30Z</dcterms:created>
  <dcterms:modified xsi:type="dcterms:W3CDTF">2020-01-17T17:35:23Z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