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72" r:id="rId3"/>
    <p:sldId id="257" r:id="rId4"/>
    <p:sldId id="258" r:id="rId5"/>
    <p:sldId id="273" r:id="rId6"/>
    <p:sldId id="259" r:id="rId7"/>
    <p:sldId id="274" r:id="rId8"/>
    <p:sldId id="261" r:id="rId9"/>
    <p:sldId id="262" r:id="rId10"/>
    <p:sldId id="275" r:id="rId11"/>
    <p:sldId id="276" r:id="rId12"/>
    <p:sldId id="269" r:id="rId13"/>
    <p:sldId id="263" r:id="rId14"/>
    <p:sldId id="264" r:id="rId15"/>
    <p:sldId id="265" r:id="rId16"/>
    <p:sldId id="267" r:id="rId17"/>
    <p:sldId id="277" r:id="rId18"/>
    <p:sldId id="266" r:id="rId19"/>
    <p:sldId id="268" r:id="rId20"/>
    <p:sldId id="280" r:id="rId21"/>
    <p:sldId id="282" r:id="rId22"/>
    <p:sldId id="281" r:id="rId23"/>
    <p:sldId id="270" r:id="rId24"/>
    <p:sldId id="279" r:id="rId25"/>
    <p:sldId id="283"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0" autoAdjust="0"/>
    <p:restoredTop sz="91058" autoAdjust="0"/>
  </p:normalViewPr>
  <p:slideViewPr>
    <p:cSldViewPr snapToGrid="0" snapToObjects="1">
      <p:cViewPr varScale="1">
        <p:scale>
          <a:sx n="41" d="100"/>
          <a:sy n="41" d="100"/>
        </p:scale>
        <p:origin x="1356" y="42"/>
      </p:cViewPr>
      <p:guideLst>
        <p:guide orient="horz" pos="2160"/>
        <p:guide pos="2880"/>
      </p:guideLst>
    </p:cSldViewPr>
  </p:slideViewPr>
  <p:outlineViewPr>
    <p:cViewPr>
      <p:scale>
        <a:sx n="33" d="100"/>
        <a:sy n="33" d="100"/>
      </p:scale>
      <p:origin x="0" y="1021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it-IT"/>
              <a:t>Fare clic per modificare stile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E30E2307-1E40-4E12-8716-25BFDA8E7013}" type="datetime1">
              <a:rPr lang="en-US" smtClean="0"/>
              <a:pPr/>
              <a:t>7/6/2020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E5CFCF5A-EA79-452C-A52C-1A2668C2E7DF}" type="datetime1">
              <a:rPr lang="en-US" smtClean="0"/>
              <a:pPr/>
              <a:t>7/6/2020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olo verticale e testo">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E5C4C28-BD4B-4892-9A2D-6E19BD753A9A}" type="datetime1">
              <a:rPr lang="en-US" smtClean="0"/>
              <a:pPr/>
              <a:t>7/6/2020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‹N›</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it-IT"/>
              <a:t>Fare clic per modificare stile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61FD9D02-426E-46C9-9EE9-0DE1EF8B2838}" type="datetime1">
              <a:rPr lang="en-US" smtClean="0"/>
              <a:pPr/>
              <a:t>7/6/2020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‹N›</a:t>
            </a:fld>
            <a:endParaRPr lang="en-US"/>
          </a:p>
        </p:txBody>
      </p:sp>
      <p:sp>
        <p:nvSpPr>
          <p:cNvPr id="7" name="Title 6"/>
          <p:cNvSpPr>
            <a:spLocks noGrp="1"/>
          </p:cNvSpPr>
          <p:nvPr>
            <p:ph type="title"/>
          </p:nvPr>
        </p:nvSpPr>
        <p:spPr/>
        <p:txBody>
          <a:bodyPr/>
          <a:lstStyle/>
          <a:p>
            <a:r>
              <a:rPr lang="it-IT"/>
              <a:t>Fare clic per modificare stile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it-IT"/>
              <a:t>Fare clic per modificare stile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7B8AEBBE-F8B2-42CF-9895-E86A608384EB}" type="datetime1">
              <a:rPr lang="en-US" smtClean="0"/>
              <a:pPr/>
              <a:t>7/6/2020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a:p>
        </p:txBody>
      </p:sp>
      <p:sp>
        <p:nvSpPr>
          <p:cNvPr id="5" name="Date Placeholder 4"/>
          <p:cNvSpPr>
            <a:spLocks noGrp="1"/>
          </p:cNvSpPr>
          <p:nvPr>
            <p:ph type="dt" sz="half" idx="10"/>
          </p:nvPr>
        </p:nvSpPr>
        <p:spPr/>
        <p:txBody>
          <a:bodyPr/>
          <a:lstStyle/>
          <a:p>
            <a:fld id="{E1FAA6B6-10E5-4810-BC9F-DA72D8452E73}" type="datetime1">
              <a:rPr lang="en-US" smtClean="0"/>
              <a:pPr/>
              <a:t>7/6/2020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‹N›</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stile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6D18D072-EF12-4AA2-BD71-ABC68B06D0E2}" type="datetime1">
              <a:rPr lang="en-US" smtClean="0"/>
              <a:pPr/>
              <a:t>7/6/2020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7D7A59-36E2-48B9-B146-C1E59501F63F}"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a:p>
        </p:txBody>
      </p:sp>
      <p:sp>
        <p:nvSpPr>
          <p:cNvPr id="3" name="Date Placeholder 2"/>
          <p:cNvSpPr>
            <a:spLocks noGrp="1"/>
          </p:cNvSpPr>
          <p:nvPr>
            <p:ph type="dt" sz="half" idx="10"/>
          </p:nvPr>
        </p:nvSpPr>
        <p:spPr/>
        <p:txBody>
          <a:bodyPr/>
          <a:lstStyle/>
          <a:p>
            <a:fld id="{B8CDBF60-6CC3-4B74-A60D-3486985E4346}" type="datetime1">
              <a:rPr lang="en-US" smtClean="0"/>
              <a:pPr/>
              <a:t>7/6/2020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7D7A59-36E2-48B9-B146-C1E59501F63F}"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o">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22714818-984F-4759-BF72-A33BDC1963BD}" type="datetime1">
              <a:rPr lang="en-US" smtClean="0"/>
              <a:pPr/>
              <a:t>7/6/2020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7D7A59-36E2-48B9-B146-C1E59501F63F}"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EA7E191-5F94-4FC1-B823-BD7CABF7FA06}" type="datetime1">
              <a:rPr lang="en-US" smtClean="0"/>
              <a:pPr/>
              <a:t>7/6/2020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‹N›</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it-IT"/>
              <a:t>Fare clic per modificare stile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it-IT"/>
              <a:t>Fare clic per modificare stile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88856D55-EFBE-4F9B-8A5F-09D42CA22A9B}" type="datetime1">
              <a:rPr lang="en-US" smtClean="0"/>
              <a:pPr/>
              <a:t>7/6/2020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‹N›</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Trascinare l'immagine su un segnaposto o fare clic sull'icona per aggiungerla</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it-IT"/>
              <a:t>Fare clic per modificare stile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9D1D110F-3F4E-48D9-B8AA-5D0E825AFDBA}" type="datetime1">
              <a:rPr lang="en-US" smtClean="0"/>
              <a:pPr/>
              <a:t>7/6/2020</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687D7A59-36E2-48B9-B146-C1E59501F63F}" type="slidenum">
              <a:rPr lang="en-US" smtClean="0"/>
              <a:pPr/>
              <a:t>‹N›</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sldNum="0"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eg"/><Relationship Id="rId1" Type="http://schemas.openxmlformats.org/officeDocument/2006/relationships/slideLayout" Target="../slideLayouts/slideLayout8.xml"/><Relationship Id="rId4" Type="http://schemas.openxmlformats.org/officeDocument/2006/relationships/image" Target="../media/image10.jpeg"/></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511073"/>
            <a:ext cx="7772400" cy="1780108"/>
          </a:xfrm>
        </p:spPr>
        <p:txBody>
          <a:bodyPr>
            <a:normAutofit/>
          </a:bodyPr>
          <a:lstStyle/>
          <a:p>
            <a:r>
              <a:rPr lang="it-IT" sz="5400" b="1" dirty="0"/>
              <a:t>LA RAGNATELA</a:t>
            </a:r>
            <a:br>
              <a:rPr lang="it-IT" sz="5400" b="1" dirty="0"/>
            </a:br>
            <a:r>
              <a:rPr lang="it-IT" sz="2800" dirty="0"/>
              <a:t>Bambini alla scoperta della realtà</a:t>
            </a:r>
            <a:endParaRPr lang="it-IT" sz="2700" dirty="0">
              <a:solidFill>
                <a:srgbClr val="FF0000"/>
              </a:solidFill>
            </a:endParaRPr>
          </a:p>
        </p:txBody>
      </p:sp>
      <p:sp>
        <p:nvSpPr>
          <p:cNvPr id="3" name="Sottotitolo 2"/>
          <p:cNvSpPr>
            <a:spLocks noGrp="1"/>
          </p:cNvSpPr>
          <p:nvPr>
            <p:ph type="subTitle" idx="1"/>
          </p:nvPr>
        </p:nvSpPr>
        <p:spPr>
          <a:xfrm>
            <a:off x="1371600" y="2833328"/>
            <a:ext cx="6400800" cy="1591187"/>
          </a:xfrm>
        </p:spPr>
        <p:txBody>
          <a:bodyPr>
            <a:normAutofit lnSpcReduction="10000"/>
          </a:bodyPr>
          <a:lstStyle/>
          <a:p>
            <a:r>
              <a:rPr lang="it-IT" sz="3200" dirty="0"/>
              <a:t>Renata Casadei</a:t>
            </a:r>
          </a:p>
          <a:p>
            <a:r>
              <a:rPr lang="it-IT" sz="3200" dirty="0"/>
              <a:t>Daniela </a:t>
            </a:r>
            <a:r>
              <a:rPr lang="it-IT" sz="3200"/>
              <a:t>Incani</a:t>
            </a:r>
            <a:endParaRPr lang="it-IT" sz="3200" dirty="0"/>
          </a:p>
          <a:p>
            <a:r>
              <a:rPr lang="it-IT" sz="2400" dirty="0"/>
              <a:t>Scuola dell’infanzia </a:t>
            </a:r>
            <a:r>
              <a:rPr lang="it-IT" sz="2400" dirty="0" err="1"/>
              <a:t>Pontesanto</a:t>
            </a:r>
            <a:r>
              <a:rPr lang="it-IT" sz="2400" dirty="0"/>
              <a:t> - I.C.6 Imola</a:t>
            </a:r>
          </a:p>
        </p:txBody>
      </p:sp>
      <p:sp>
        <p:nvSpPr>
          <p:cNvPr id="4" name="Segnaposto testo 2"/>
          <p:cNvSpPr txBox="1">
            <a:spLocks/>
          </p:cNvSpPr>
          <p:nvPr/>
        </p:nvSpPr>
        <p:spPr>
          <a:xfrm>
            <a:off x="4081068" y="4454015"/>
            <a:ext cx="4841706" cy="1002889"/>
          </a:xfrm>
          <a:prstGeom prst="rect">
            <a:avLst/>
          </a:prstGeom>
        </p:spPr>
        <p:txBody>
          <a:bodyPr vert="horz" lIns="91440" tIns="45720" rIns="91440" bIns="45720" rtlCol="0">
            <a:normAutofit/>
          </a:bodyPr>
          <a:lstStyle>
            <a:lvl1pPr marL="0" indent="0" algn="ctr" defTabSz="914400" rtl="0" eaLnBrk="1" latinLnBrk="0" hangingPunct="1">
              <a:spcBef>
                <a:spcPct val="20000"/>
              </a:spcBef>
              <a:buClr>
                <a:schemeClr val="accent1"/>
              </a:buClr>
              <a:buSzPct val="100000"/>
              <a:buFont typeface="Symbol" pitchFamily="18" charset="2"/>
              <a:buNone/>
              <a:defRPr sz="2000" kern="1200">
                <a:solidFill>
                  <a:srgbClr val="FFFFFF"/>
                </a:solidFill>
                <a:latin typeface="+mn-lt"/>
                <a:ea typeface="+mn-ea"/>
                <a:cs typeface="+mn-cs"/>
              </a:defRPr>
            </a:lvl1pPr>
            <a:lvl2pPr marL="457200" indent="0" algn="ctr" defTabSz="914400" rtl="0" eaLnBrk="1" latinLnBrk="0" hangingPunct="1">
              <a:spcBef>
                <a:spcPct val="20000"/>
              </a:spcBef>
              <a:buClr>
                <a:schemeClr val="accent1"/>
              </a:buClr>
              <a:buSzPct val="100000"/>
              <a:buFont typeface="Symbol" pitchFamily="18" charset="2"/>
              <a:buNone/>
              <a:defRPr sz="22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1"/>
              </a:buClr>
              <a:buSzPct val="100000"/>
              <a:buFont typeface="Symbol" pitchFamily="18" charset="2"/>
              <a:buNone/>
              <a:defRPr sz="20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1"/>
              </a:buClr>
              <a:buSzPct val="100000"/>
              <a:buFont typeface="Symbol" pitchFamily="18" charset="2"/>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1"/>
              </a:buClr>
              <a:buSzPct val="100000"/>
              <a:buFont typeface="Symbol" pitchFamily="18" charset="2"/>
              <a:buNone/>
              <a:defRPr sz="1600" kern="1200">
                <a:solidFill>
                  <a:schemeClr val="tx1">
                    <a:tint val="75000"/>
                  </a:schemeClr>
                </a:solidFill>
                <a:latin typeface="+mn-lt"/>
                <a:ea typeface="+mn-ea"/>
                <a:cs typeface="+mn-cs"/>
              </a:defRPr>
            </a:lvl5pPr>
            <a:lvl6pPr marL="2286000" indent="0" algn="ctr" defTabSz="914400" rtl="0" eaLnBrk="1" latinLnBrk="0" hangingPunct="1">
              <a:spcBef>
                <a:spcPts val="384"/>
              </a:spcBef>
              <a:buClr>
                <a:schemeClr val="accent1"/>
              </a:buClr>
              <a:buFont typeface="Symbol" pitchFamily="18" charset="2"/>
              <a:buNone/>
              <a:defRPr sz="1400" kern="1200">
                <a:solidFill>
                  <a:schemeClr val="tx1">
                    <a:tint val="75000"/>
                  </a:schemeClr>
                </a:solidFill>
                <a:latin typeface="+mn-lt"/>
                <a:ea typeface="+mn-ea"/>
                <a:cs typeface="+mn-cs"/>
              </a:defRPr>
            </a:lvl6pPr>
            <a:lvl7pPr marL="2743200" indent="0" algn="ctr" defTabSz="914400" rtl="0" eaLnBrk="1" latinLnBrk="0" hangingPunct="1">
              <a:spcBef>
                <a:spcPts val="384"/>
              </a:spcBef>
              <a:buClr>
                <a:schemeClr val="accent1"/>
              </a:buClr>
              <a:buFont typeface="Symbol" pitchFamily="18" charset="2"/>
              <a:buNone/>
              <a:defRPr sz="1400" kern="1200">
                <a:solidFill>
                  <a:schemeClr val="tx1">
                    <a:tint val="75000"/>
                  </a:schemeClr>
                </a:solidFill>
                <a:latin typeface="+mn-lt"/>
                <a:ea typeface="+mn-ea"/>
                <a:cs typeface="+mn-cs"/>
              </a:defRPr>
            </a:lvl7pPr>
            <a:lvl8pPr marL="3200400" indent="0" algn="ctr" defTabSz="914400" rtl="0" eaLnBrk="1" latinLnBrk="0" hangingPunct="1">
              <a:spcBef>
                <a:spcPts val="384"/>
              </a:spcBef>
              <a:buClr>
                <a:schemeClr val="accent1"/>
              </a:buClr>
              <a:buFont typeface="Symbol" pitchFamily="18" charset="2"/>
              <a:buNone/>
              <a:defRPr sz="1400" kern="1200">
                <a:solidFill>
                  <a:schemeClr val="tx1">
                    <a:tint val="75000"/>
                  </a:schemeClr>
                </a:solidFill>
                <a:latin typeface="+mn-lt"/>
                <a:ea typeface="+mn-ea"/>
                <a:cs typeface="+mn-cs"/>
              </a:defRPr>
            </a:lvl8pPr>
            <a:lvl9pPr marL="3657600" indent="0" algn="ctr" defTabSz="914400" rtl="0" eaLnBrk="1" latinLnBrk="0" hangingPunct="1">
              <a:spcBef>
                <a:spcPts val="384"/>
              </a:spcBef>
              <a:buClr>
                <a:schemeClr val="accent1"/>
              </a:buClr>
              <a:buFont typeface="Symbol" pitchFamily="18" charset="2"/>
              <a:buNone/>
              <a:defRPr sz="1400" kern="1200">
                <a:solidFill>
                  <a:schemeClr val="tx1">
                    <a:tint val="75000"/>
                  </a:schemeClr>
                </a:solidFill>
                <a:latin typeface="+mn-lt"/>
                <a:ea typeface="+mn-ea"/>
                <a:cs typeface="+mn-cs"/>
              </a:defRPr>
            </a:lvl9pPr>
          </a:lstStyle>
          <a:p>
            <a:r>
              <a:rPr lang="it-IT" sz="1600" b="1" dirty="0"/>
              <a:t>LA CONOSCENZA DEL MONDO</a:t>
            </a:r>
            <a:br>
              <a:rPr lang="it-IT" sz="1600" b="1" dirty="0"/>
            </a:br>
            <a:r>
              <a:rPr lang="it-IT" sz="1600" b="1" dirty="0"/>
              <a:t>L’approccio scientifico alla realtà</a:t>
            </a:r>
            <a:br>
              <a:rPr lang="it-IT" sz="1600" b="1" dirty="0"/>
            </a:br>
            <a:r>
              <a:rPr lang="it-IT" sz="1600" b="1" dirty="0"/>
              <a:t>a.s.2019/20</a:t>
            </a:r>
          </a:p>
        </p:txBody>
      </p:sp>
    </p:spTree>
    <p:extLst>
      <p:ext uri="{BB962C8B-B14F-4D97-AF65-F5344CB8AC3E}">
        <p14:creationId xmlns:p14="http://schemas.microsoft.com/office/powerpoint/2010/main" val="11840379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90032" y="1401506"/>
            <a:ext cx="7772400" cy="4796094"/>
          </a:xfrm>
        </p:spPr>
        <p:txBody>
          <a:bodyPr>
            <a:normAutofit fontScale="90000"/>
          </a:bodyPr>
          <a:lstStyle/>
          <a:p>
            <a:pPr algn="just"/>
            <a:br>
              <a:rPr lang="it-IT" sz="1000" i="1" dirty="0">
                <a:solidFill>
                  <a:srgbClr val="FF0000"/>
                </a:solidFill>
              </a:rPr>
            </a:br>
            <a:r>
              <a:rPr lang="it-IT" sz="1600" i="1" dirty="0">
                <a:solidFill>
                  <a:srgbClr val="073E87"/>
                </a:solidFill>
              </a:rPr>
              <a:t>Prima di dare in mano ai bambini il microscopio ho imparato io ad usarlo, perché sembra semplice ma non lo è.</a:t>
            </a:r>
            <a:br>
              <a:rPr lang="it-IT" sz="1600" i="1" dirty="0">
                <a:solidFill>
                  <a:srgbClr val="073E87"/>
                </a:solidFill>
              </a:rPr>
            </a:br>
            <a:r>
              <a:rPr lang="it-IT" sz="1600" i="1" dirty="0">
                <a:solidFill>
                  <a:srgbClr val="073E87"/>
                </a:solidFill>
              </a:rPr>
              <a:t>Così con l’aiuto di un’amica professoressa di scienze ho imparato ad utilizzarlo, muovendo le diverse leve , di cui è dotato, per mettere a fuoco l’oggetto che si vuole osservare.</a:t>
            </a:r>
            <a:br>
              <a:rPr lang="it-IT" sz="1600" i="1" dirty="0">
                <a:solidFill>
                  <a:srgbClr val="073E87"/>
                </a:solidFill>
              </a:rPr>
            </a:br>
            <a:br>
              <a:rPr lang="it-IT" sz="1600" i="1" dirty="0">
                <a:solidFill>
                  <a:srgbClr val="073E87"/>
                </a:solidFill>
              </a:rPr>
            </a:br>
            <a:r>
              <a:rPr lang="it-IT" sz="1600" i="1" dirty="0">
                <a:solidFill>
                  <a:srgbClr val="073E87"/>
                </a:solidFill>
              </a:rPr>
              <a:t>Ho spiegato ai bimbi, facendo vedere come si usava.</a:t>
            </a:r>
            <a:br>
              <a:rPr lang="it-IT" sz="1600" i="1" dirty="0">
                <a:solidFill>
                  <a:srgbClr val="073E87"/>
                </a:solidFill>
              </a:rPr>
            </a:br>
            <a:br>
              <a:rPr lang="it-IT" sz="1600" i="1" dirty="0">
                <a:solidFill>
                  <a:srgbClr val="073E87"/>
                </a:solidFill>
              </a:rPr>
            </a:br>
            <a:r>
              <a:rPr lang="it-IT" sz="1600" i="1" dirty="0">
                <a:solidFill>
                  <a:srgbClr val="073E87"/>
                </a:solidFill>
              </a:rPr>
              <a:t>Così iniziano loro ad usarlo e....</a:t>
            </a:r>
            <a:br>
              <a:rPr lang="it-IT" sz="1600" i="1" dirty="0">
                <a:solidFill>
                  <a:srgbClr val="073E87"/>
                </a:solidFill>
              </a:rPr>
            </a:br>
            <a:r>
              <a:rPr lang="it-IT" sz="1600" i="1" dirty="0" err="1">
                <a:solidFill>
                  <a:srgbClr val="073E87"/>
                </a:solidFill>
              </a:rPr>
              <a:t>F</a:t>
            </a:r>
            <a:r>
              <a:rPr lang="it-IT" sz="1600" i="1" dirty="0">
                <a:solidFill>
                  <a:srgbClr val="073E87"/>
                </a:solidFill>
              </a:rPr>
              <a:t>. si avvicina al microscopio</a:t>
            </a:r>
            <a:br>
              <a:rPr lang="it-IT" sz="1600" i="1" dirty="0">
                <a:solidFill>
                  <a:srgbClr val="073E87"/>
                </a:solidFill>
              </a:rPr>
            </a:br>
            <a:r>
              <a:rPr lang="it-IT" sz="1600" i="1" dirty="0">
                <a:solidFill>
                  <a:srgbClr val="073E87"/>
                </a:solidFill>
              </a:rPr>
              <a:t>Maestra: lo vedi?</a:t>
            </a:r>
            <a:br>
              <a:rPr lang="it-IT" sz="1600" i="1" dirty="0">
                <a:solidFill>
                  <a:srgbClr val="073E87"/>
                </a:solidFill>
              </a:rPr>
            </a:br>
            <a:r>
              <a:rPr lang="it-IT" sz="1600" i="1" dirty="0" err="1">
                <a:solidFill>
                  <a:srgbClr val="073E87"/>
                </a:solidFill>
              </a:rPr>
              <a:t>F</a:t>
            </a:r>
            <a:r>
              <a:rPr lang="it-IT" sz="1600" i="1" dirty="0">
                <a:solidFill>
                  <a:srgbClr val="073E87"/>
                </a:solidFill>
              </a:rPr>
              <a:t>. urlando di gioia: </a:t>
            </a:r>
            <a:r>
              <a:rPr lang="it-IT" sz="1600" i="1" dirty="0" err="1">
                <a:solidFill>
                  <a:srgbClr val="073E87"/>
                </a:solidFill>
              </a:rPr>
              <a:t>siii</a:t>
            </a:r>
            <a:r>
              <a:rPr lang="it-IT" sz="1600" i="1" dirty="0">
                <a:solidFill>
                  <a:srgbClr val="073E87"/>
                </a:solidFill>
              </a:rPr>
              <a:t>, sembra lì attaccato, mi fa paura....</a:t>
            </a:r>
            <a:br>
              <a:rPr lang="it-IT" sz="1600" i="1" dirty="0">
                <a:solidFill>
                  <a:srgbClr val="073E87"/>
                </a:solidFill>
              </a:rPr>
            </a:br>
            <a:r>
              <a:rPr lang="it-IT" sz="1600" i="1" dirty="0">
                <a:solidFill>
                  <a:srgbClr val="073E87"/>
                </a:solidFill>
              </a:rPr>
              <a:t>Ora è il turno di N.</a:t>
            </a:r>
            <a:br>
              <a:rPr lang="it-IT" sz="1600" i="1" dirty="0">
                <a:solidFill>
                  <a:srgbClr val="073E87"/>
                </a:solidFill>
              </a:rPr>
            </a:br>
            <a:r>
              <a:rPr lang="it-IT" sz="1600" i="1" dirty="0">
                <a:solidFill>
                  <a:srgbClr val="073E87"/>
                </a:solidFill>
              </a:rPr>
              <a:t>N.: io non vedo niente</a:t>
            </a:r>
            <a:br>
              <a:rPr lang="it-IT" sz="1600" i="1" dirty="0">
                <a:solidFill>
                  <a:srgbClr val="073E87"/>
                </a:solidFill>
              </a:rPr>
            </a:br>
            <a:r>
              <a:rPr lang="it-IT" sz="1600" i="1" dirty="0" err="1">
                <a:solidFill>
                  <a:srgbClr val="073E87"/>
                </a:solidFill>
              </a:rPr>
              <a:t>F</a:t>
            </a:r>
            <a:r>
              <a:rPr lang="it-IT" sz="1600" i="1" dirty="0">
                <a:solidFill>
                  <a:srgbClr val="073E87"/>
                </a:solidFill>
              </a:rPr>
              <a:t>.: muoviti un </a:t>
            </a:r>
            <a:r>
              <a:rPr lang="it-IT" sz="1600" i="1" dirty="0" err="1">
                <a:solidFill>
                  <a:srgbClr val="073E87"/>
                </a:solidFill>
              </a:rPr>
              <a:t>p</a:t>
            </a:r>
            <a:r>
              <a:rPr lang="uk-UA" sz="1600" i="1" dirty="0">
                <a:solidFill>
                  <a:srgbClr val="073E87"/>
                </a:solidFill>
              </a:rPr>
              <a:t>o’</a:t>
            </a:r>
            <a:r>
              <a:rPr lang="it-IT" sz="1600" i="1" dirty="0">
                <a:solidFill>
                  <a:srgbClr val="073E87"/>
                </a:solidFill>
              </a:rPr>
              <a:t> in là, lo vedi?</a:t>
            </a:r>
            <a:br>
              <a:rPr lang="it-IT" sz="1600" i="1" dirty="0">
                <a:solidFill>
                  <a:srgbClr val="073E87"/>
                </a:solidFill>
              </a:rPr>
            </a:br>
            <a:r>
              <a:rPr lang="it-IT" sz="1600" i="1" dirty="0">
                <a:solidFill>
                  <a:srgbClr val="073E87"/>
                </a:solidFill>
              </a:rPr>
              <a:t>N. caccia un urlo (ha visto il ragno), lascia immediatamente il microscopio e si allontana.</a:t>
            </a:r>
            <a:br>
              <a:rPr lang="it-IT" sz="1600" i="1" dirty="0">
                <a:solidFill>
                  <a:srgbClr val="073E87"/>
                </a:solidFill>
              </a:rPr>
            </a:br>
            <a:r>
              <a:rPr lang="it-IT" sz="1600" i="1" dirty="0">
                <a:solidFill>
                  <a:srgbClr val="073E87"/>
                </a:solidFill>
              </a:rPr>
              <a:t>Maestra: N. pensavi fosse vicinissimo a te.</a:t>
            </a:r>
            <a:br>
              <a:rPr lang="it-IT" sz="1600" i="1" dirty="0">
                <a:solidFill>
                  <a:srgbClr val="073E87"/>
                </a:solidFill>
              </a:rPr>
            </a:br>
            <a:r>
              <a:rPr lang="it-IT" sz="1600" i="1" dirty="0">
                <a:solidFill>
                  <a:srgbClr val="073E87"/>
                </a:solidFill>
              </a:rPr>
              <a:t>Un altro bambino C. invece dice: Wow, è gigantesco, (...) nel microscopio è grande</a:t>
            </a:r>
            <a:br>
              <a:rPr lang="it-IT" sz="1600" i="1" dirty="0">
                <a:solidFill>
                  <a:srgbClr val="073E87"/>
                </a:solidFill>
              </a:rPr>
            </a:br>
            <a:r>
              <a:rPr lang="it-IT" sz="1600" i="1" dirty="0">
                <a:solidFill>
                  <a:srgbClr val="073E87"/>
                </a:solidFill>
              </a:rPr>
              <a:t>N.: è troppo grande, io non lo voglio più vedere</a:t>
            </a:r>
            <a:br>
              <a:rPr lang="it-IT" sz="1600" i="1" dirty="0">
                <a:solidFill>
                  <a:srgbClr val="073E87"/>
                </a:solidFill>
              </a:rPr>
            </a:br>
            <a:r>
              <a:rPr lang="it-IT" sz="1600" i="1" dirty="0">
                <a:solidFill>
                  <a:srgbClr val="073E87"/>
                </a:solidFill>
              </a:rPr>
              <a:t>Guardando gli altri bambini N. dice: io mi sono allontanato da quel ragno gigantesco</a:t>
            </a:r>
            <a:br>
              <a:rPr lang="it-IT" sz="1600" i="1" dirty="0">
                <a:solidFill>
                  <a:srgbClr val="073E87"/>
                </a:solidFill>
              </a:rPr>
            </a:br>
            <a:r>
              <a:rPr lang="it-IT" sz="1600" i="1" dirty="0">
                <a:solidFill>
                  <a:srgbClr val="073E87"/>
                </a:solidFill>
              </a:rPr>
              <a:t>Per quel giorno non si avvicina più.</a:t>
            </a:r>
            <a:br>
              <a:rPr lang="it-IT" sz="1600" i="1" dirty="0">
                <a:solidFill>
                  <a:srgbClr val="073E87"/>
                </a:solidFill>
              </a:rPr>
            </a:br>
            <a:br>
              <a:rPr lang="it-IT" sz="1600" i="1" dirty="0">
                <a:solidFill>
                  <a:srgbClr val="073E87"/>
                </a:solidFill>
              </a:rPr>
            </a:br>
            <a:endParaRPr lang="it-IT" sz="1600" i="1" dirty="0">
              <a:solidFill>
                <a:srgbClr val="FF0000"/>
              </a:solidFill>
            </a:endParaRPr>
          </a:p>
        </p:txBody>
      </p:sp>
      <p:sp>
        <p:nvSpPr>
          <p:cNvPr id="3" name="Segnaposto testo 2"/>
          <p:cNvSpPr>
            <a:spLocks noGrp="1"/>
          </p:cNvSpPr>
          <p:nvPr>
            <p:ph type="body" idx="1"/>
          </p:nvPr>
        </p:nvSpPr>
        <p:spPr>
          <a:xfrm>
            <a:off x="596900" y="368300"/>
            <a:ext cx="7188199" cy="900061"/>
          </a:xfrm>
        </p:spPr>
        <p:txBody>
          <a:bodyPr>
            <a:noAutofit/>
          </a:bodyPr>
          <a:lstStyle/>
          <a:p>
            <a:r>
              <a:rPr lang="it-IT" sz="2800" i="1" dirty="0">
                <a:solidFill>
                  <a:schemeClr val="bg1"/>
                </a:solidFill>
              </a:rPr>
              <a:t>NON È COSÌ SEMPLICE USARE GLI STRUMENTI</a:t>
            </a:r>
          </a:p>
        </p:txBody>
      </p:sp>
    </p:spTree>
    <p:extLst>
      <p:ext uri="{BB962C8B-B14F-4D97-AF65-F5344CB8AC3E}">
        <p14:creationId xmlns:p14="http://schemas.microsoft.com/office/powerpoint/2010/main" val="6797676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1309483" y="308625"/>
            <a:ext cx="6504037" cy="598595"/>
          </a:xfrm>
        </p:spPr>
        <p:txBody>
          <a:bodyPr/>
          <a:lstStyle/>
          <a:p>
            <a:pPr algn="ctr"/>
            <a:r>
              <a:rPr lang="it-IT" dirty="0">
                <a:solidFill>
                  <a:schemeClr val="bg1"/>
                </a:solidFill>
              </a:rPr>
              <a:t>PIÙ IMMEDIATO USARE LE LENTI</a:t>
            </a:r>
          </a:p>
        </p:txBody>
      </p:sp>
      <p:pic>
        <p:nvPicPr>
          <p:cNvPr id="7" name="Segnaposto contenuto 14" descr="IMG_3739.jpg"/>
          <p:cNvPicPr>
            <a:picLocks noGrp="1" noChangeAspect="1"/>
          </p:cNvPicPr>
          <p:nvPr>
            <p:ph idx="1"/>
          </p:nvPr>
        </p:nvPicPr>
        <p:blipFill>
          <a:blip r:embed="rId2" cstate="email">
            <a:extLst>
              <a:ext uri="{28A0092B-C50C-407E-A947-70E740481C1C}">
                <a14:useLocalDpi xmlns:a14="http://schemas.microsoft.com/office/drawing/2010/main" val="0"/>
              </a:ext>
            </a:extLst>
          </a:blip>
          <a:srcRect t="23541" b="23541"/>
          <a:stretch>
            <a:fillRect/>
          </a:stretch>
        </p:blipFill>
        <p:spPr>
          <a:xfrm>
            <a:off x="4561502" y="2385482"/>
            <a:ext cx="4245925" cy="2997679"/>
          </a:xfrm>
        </p:spPr>
      </p:pic>
      <p:sp>
        <p:nvSpPr>
          <p:cNvPr id="8" name="Segnaposto testo 10"/>
          <p:cNvSpPr>
            <a:spLocks noGrp="1"/>
          </p:cNvSpPr>
          <p:nvPr>
            <p:ph type="body" sz="half" idx="2"/>
          </p:nvPr>
        </p:nvSpPr>
        <p:spPr>
          <a:xfrm>
            <a:off x="619432" y="1445342"/>
            <a:ext cx="3647768" cy="4970206"/>
          </a:xfrm>
        </p:spPr>
        <p:txBody>
          <a:bodyPr>
            <a:noAutofit/>
          </a:bodyPr>
          <a:lstStyle/>
          <a:p>
            <a:pPr algn="just"/>
            <a:r>
              <a:rPr lang="it-IT" dirty="0"/>
              <a:t>Durante l’osservazione... </a:t>
            </a:r>
          </a:p>
          <a:p>
            <a:pPr algn="just"/>
            <a:r>
              <a:rPr lang="it-IT" dirty="0"/>
              <a:t>C.: </a:t>
            </a:r>
            <a:r>
              <a:rPr lang="it-IT" i="1" dirty="0"/>
              <a:t>wow, è gigantesco</a:t>
            </a:r>
          </a:p>
          <a:p>
            <a:pPr algn="just"/>
            <a:r>
              <a:rPr lang="it-IT" dirty="0" err="1"/>
              <a:t>F</a:t>
            </a:r>
            <a:r>
              <a:rPr lang="it-IT" dirty="0"/>
              <a:t>.: </a:t>
            </a:r>
            <a:r>
              <a:rPr lang="it-IT" i="1" dirty="0"/>
              <a:t>ha delle strane righe lunghe nel corpo</a:t>
            </a:r>
          </a:p>
          <a:p>
            <a:pPr algn="just"/>
            <a:r>
              <a:rPr lang="it-IT" dirty="0"/>
              <a:t>N.: </a:t>
            </a:r>
            <a:r>
              <a:rPr lang="it-IT" i="1" dirty="0"/>
              <a:t>io vedo che ha dei puntini neri</a:t>
            </a:r>
          </a:p>
          <a:p>
            <a:pPr algn="just"/>
            <a:r>
              <a:rPr lang="it-IT" dirty="0" err="1"/>
              <a:t>F</a:t>
            </a:r>
            <a:r>
              <a:rPr lang="it-IT" dirty="0"/>
              <a:t>.: ...</a:t>
            </a:r>
            <a:r>
              <a:rPr lang="it-IT" i="1" dirty="0"/>
              <a:t>ha un buco</a:t>
            </a:r>
          </a:p>
          <a:p>
            <a:pPr algn="just"/>
            <a:r>
              <a:rPr lang="it-IT" dirty="0"/>
              <a:t>Maestra: </a:t>
            </a:r>
            <a:r>
              <a:rPr lang="it-IT" i="1" dirty="0"/>
              <a:t>perché?</a:t>
            </a:r>
          </a:p>
          <a:p>
            <a:pPr algn="just"/>
            <a:r>
              <a:rPr lang="it-IT" dirty="0"/>
              <a:t>C.: </a:t>
            </a:r>
            <a:r>
              <a:rPr lang="it-IT" i="1" dirty="0"/>
              <a:t>perché fa le ragnatele</a:t>
            </a:r>
          </a:p>
          <a:p>
            <a:pPr algn="just"/>
            <a:r>
              <a:rPr lang="it-IT" dirty="0"/>
              <a:t>Maestra: </a:t>
            </a:r>
            <a:r>
              <a:rPr lang="it-IT" i="1" dirty="0"/>
              <a:t>perché da quel buchino cosa esce?</a:t>
            </a:r>
          </a:p>
          <a:p>
            <a:pPr algn="just"/>
            <a:r>
              <a:rPr lang="it-IT" dirty="0"/>
              <a:t>Bimbi: </a:t>
            </a:r>
            <a:r>
              <a:rPr lang="it-IT" i="1" dirty="0"/>
              <a:t>le ragnatele</a:t>
            </a:r>
          </a:p>
          <a:p>
            <a:pPr algn="just"/>
            <a:r>
              <a:rPr lang="it-IT" dirty="0"/>
              <a:t>Maestra: </a:t>
            </a:r>
            <a:r>
              <a:rPr lang="it-IT" i="1" dirty="0"/>
              <a:t>quel buchino si chiama «filiera»</a:t>
            </a:r>
          </a:p>
          <a:p>
            <a:pPr algn="just"/>
            <a:r>
              <a:rPr lang="it-IT" dirty="0"/>
              <a:t>F.: </a:t>
            </a:r>
            <a:r>
              <a:rPr lang="it-IT" b="1" i="1" dirty="0"/>
              <a:t>è un porta fili</a:t>
            </a:r>
          </a:p>
        </p:txBody>
      </p:sp>
    </p:spTree>
    <p:extLst>
      <p:ext uri="{BB962C8B-B14F-4D97-AF65-F5344CB8AC3E}">
        <p14:creationId xmlns:p14="http://schemas.microsoft.com/office/powerpoint/2010/main" val="35050903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magine 12" descr="IMG-4496.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7900" y="1828799"/>
            <a:ext cx="7175500" cy="4826000"/>
          </a:xfrm>
          <a:prstGeom prst="rect">
            <a:avLst/>
          </a:prstGeom>
        </p:spPr>
      </p:pic>
      <p:sp>
        <p:nvSpPr>
          <p:cNvPr id="9" name="CasellaDiTesto 8"/>
          <p:cNvSpPr txBox="1"/>
          <p:nvPr/>
        </p:nvSpPr>
        <p:spPr>
          <a:xfrm>
            <a:off x="5988022" y="974900"/>
            <a:ext cx="2902601" cy="1298377"/>
          </a:xfrm>
          <a:prstGeom prst="wedgeEllipseCallout">
            <a:avLst/>
          </a:prstGeom>
          <a:solidFill>
            <a:schemeClr val="bg1"/>
          </a:solidFill>
          <a:ln>
            <a:solidFill>
              <a:schemeClr val="tx1"/>
            </a:solidFill>
          </a:ln>
        </p:spPr>
        <p:txBody>
          <a:bodyPr wrap="square" rtlCol="0">
            <a:spAutoFit/>
          </a:bodyPr>
          <a:lstStyle/>
          <a:p>
            <a:r>
              <a:rPr lang="it-IT" dirty="0">
                <a:ln>
                  <a:solidFill>
                    <a:srgbClr val="000000"/>
                  </a:solidFill>
                </a:ln>
                <a:solidFill>
                  <a:srgbClr val="000000"/>
                </a:solidFill>
              </a:rPr>
              <a:t>SONO TROPPE, TROPPE, TROPPE .... 7, 8</a:t>
            </a:r>
          </a:p>
        </p:txBody>
      </p:sp>
      <p:sp>
        <p:nvSpPr>
          <p:cNvPr id="14" name="CasellaDiTesto 13"/>
          <p:cNvSpPr txBox="1"/>
          <p:nvPr/>
        </p:nvSpPr>
        <p:spPr>
          <a:xfrm>
            <a:off x="7101407" y="2655330"/>
            <a:ext cx="1141797" cy="369332"/>
          </a:xfrm>
          <a:prstGeom prst="rect">
            <a:avLst/>
          </a:prstGeom>
          <a:solidFill>
            <a:srgbClr val="FFFFFF"/>
          </a:solidFill>
        </p:spPr>
        <p:txBody>
          <a:bodyPr wrap="square" rtlCol="0">
            <a:spAutoFit/>
          </a:bodyPr>
          <a:lstStyle/>
          <a:p>
            <a:r>
              <a:rPr lang="it-IT" dirty="0"/>
              <a:t>ZAMPE</a:t>
            </a:r>
          </a:p>
        </p:txBody>
      </p:sp>
      <p:sp>
        <p:nvSpPr>
          <p:cNvPr id="15" name="CasellaDiTesto 14"/>
          <p:cNvSpPr txBox="1"/>
          <p:nvPr/>
        </p:nvSpPr>
        <p:spPr>
          <a:xfrm>
            <a:off x="1074662" y="3682058"/>
            <a:ext cx="1026335" cy="369332"/>
          </a:xfrm>
          <a:prstGeom prst="rect">
            <a:avLst/>
          </a:prstGeom>
          <a:solidFill>
            <a:schemeClr val="bg1"/>
          </a:solidFill>
        </p:spPr>
        <p:txBody>
          <a:bodyPr wrap="square" rtlCol="0">
            <a:spAutoFit/>
          </a:bodyPr>
          <a:lstStyle/>
          <a:p>
            <a:r>
              <a:rPr lang="it-IT" dirty="0"/>
              <a:t>FILIERA</a:t>
            </a:r>
          </a:p>
        </p:txBody>
      </p:sp>
      <p:sp>
        <p:nvSpPr>
          <p:cNvPr id="16" name="CasellaDiTesto 15"/>
          <p:cNvSpPr txBox="1"/>
          <p:nvPr/>
        </p:nvSpPr>
        <p:spPr>
          <a:xfrm>
            <a:off x="7101408" y="3497392"/>
            <a:ext cx="1413640" cy="369332"/>
          </a:xfrm>
          <a:prstGeom prst="rect">
            <a:avLst/>
          </a:prstGeom>
          <a:solidFill>
            <a:srgbClr val="FFFFFF"/>
          </a:solidFill>
        </p:spPr>
        <p:txBody>
          <a:bodyPr wrap="square" rtlCol="0">
            <a:spAutoFit/>
          </a:bodyPr>
          <a:lstStyle/>
          <a:p>
            <a:r>
              <a:rPr lang="it-IT" dirty="0"/>
              <a:t>RECETTORI</a:t>
            </a:r>
          </a:p>
        </p:txBody>
      </p:sp>
      <p:sp>
        <p:nvSpPr>
          <p:cNvPr id="17" name="CasellaDiTesto 16"/>
          <p:cNvSpPr txBox="1"/>
          <p:nvPr/>
        </p:nvSpPr>
        <p:spPr>
          <a:xfrm>
            <a:off x="7101408" y="3866724"/>
            <a:ext cx="1141796" cy="369332"/>
          </a:xfrm>
          <a:prstGeom prst="rect">
            <a:avLst/>
          </a:prstGeom>
          <a:solidFill>
            <a:srgbClr val="FFFFFF"/>
          </a:solidFill>
        </p:spPr>
        <p:txBody>
          <a:bodyPr wrap="square" rtlCol="0">
            <a:spAutoFit/>
          </a:bodyPr>
          <a:lstStyle/>
          <a:p>
            <a:r>
              <a:rPr lang="it-IT" dirty="0"/>
              <a:t>BOCCA</a:t>
            </a:r>
          </a:p>
        </p:txBody>
      </p:sp>
      <p:sp>
        <p:nvSpPr>
          <p:cNvPr id="18" name="CasellaDiTesto 17"/>
          <p:cNvSpPr txBox="1"/>
          <p:nvPr/>
        </p:nvSpPr>
        <p:spPr>
          <a:xfrm>
            <a:off x="2515810" y="6470133"/>
            <a:ext cx="1439333" cy="369332"/>
          </a:xfrm>
          <a:prstGeom prst="rect">
            <a:avLst/>
          </a:prstGeom>
          <a:solidFill>
            <a:srgbClr val="FFFFFF"/>
          </a:solidFill>
        </p:spPr>
        <p:txBody>
          <a:bodyPr wrap="square" rtlCol="0">
            <a:spAutoFit/>
          </a:bodyPr>
          <a:lstStyle/>
          <a:p>
            <a:r>
              <a:rPr lang="it-IT" dirty="0"/>
              <a:t>ADDOME</a:t>
            </a:r>
          </a:p>
        </p:txBody>
      </p:sp>
      <p:sp>
        <p:nvSpPr>
          <p:cNvPr id="19" name="CasellaDiTesto 18"/>
          <p:cNvSpPr txBox="1"/>
          <p:nvPr/>
        </p:nvSpPr>
        <p:spPr>
          <a:xfrm>
            <a:off x="4184952" y="6488668"/>
            <a:ext cx="1560286" cy="369332"/>
          </a:xfrm>
          <a:prstGeom prst="rect">
            <a:avLst/>
          </a:prstGeom>
          <a:solidFill>
            <a:srgbClr val="FFFFFF"/>
          </a:solidFill>
        </p:spPr>
        <p:txBody>
          <a:bodyPr wrap="square" rtlCol="0">
            <a:spAutoFit/>
          </a:bodyPr>
          <a:lstStyle/>
          <a:p>
            <a:r>
              <a:rPr lang="it-IT" dirty="0"/>
              <a:t>TORACE</a:t>
            </a:r>
          </a:p>
        </p:txBody>
      </p:sp>
      <p:cxnSp>
        <p:nvCxnSpPr>
          <p:cNvPr id="21" name="Connettore 1 20"/>
          <p:cNvCxnSpPr/>
          <p:nvPr/>
        </p:nvCxnSpPr>
        <p:spPr>
          <a:xfrm>
            <a:off x="2648857" y="1828799"/>
            <a:ext cx="713619" cy="826531"/>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23" name="CasellaDiTesto 22"/>
          <p:cNvSpPr txBox="1"/>
          <p:nvPr/>
        </p:nvSpPr>
        <p:spPr>
          <a:xfrm>
            <a:off x="3241524" y="2088611"/>
            <a:ext cx="798286" cy="369332"/>
          </a:xfrm>
          <a:prstGeom prst="rect">
            <a:avLst/>
          </a:prstGeom>
          <a:noFill/>
        </p:spPr>
        <p:txBody>
          <a:bodyPr wrap="square" rtlCol="0">
            <a:spAutoFit/>
          </a:bodyPr>
          <a:lstStyle/>
          <a:p>
            <a:r>
              <a:rPr lang="it-IT" dirty="0"/>
              <a:t>PELI</a:t>
            </a:r>
          </a:p>
        </p:txBody>
      </p:sp>
      <p:sp>
        <p:nvSpPr>
          <p:cNvPr id="24" name="Fumetto 3 23"/>
          <p:cNvSpPr/>
          <p:nvPr/>
        </p:nvSpPr>
        <p:spPr>
          <a:xfrm>
            <a:off x="834571" y="534609"/>
            <a:ext cx="2104572" cy="1294190"/>
          </a:xfrm>
          <a:prstGeom prst="wedgeEllipseCallou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a:ln>
                  <a:solidFill>
                    <a:srgbClr val="000000"/>
                  </a:solidFill>
                </a:ln>
                <a:solidFill>
                  <a:srgbClr val="000000"/>
                </a:solidFill>
              </a:rPr>
              <a:t> HA DELLE SPECIE DI PUNTINE SULLE ZAMPINE</a:t>
            </a:r>
            <a:endParaRPr lang="it-IT" dirty="0"/>
          </a:p>
        </p:txBody>
      </p:sp>
      <p:sp>
        <p:nvSpPr>
          <p:cNvPr id="25" name="Fumetto 3 24"/>
          <p:cNvSpPr/>
          <p:nvPr/>
        </p:nvSpPr>
        <p:spPr>
          <a:xfrm>
            <a:off x="217714" y="2273277"/>
            <a:ext cx="2431143" cy="1224115"/>
          </a:xfrm>
          <a:prstGeom prst="wedgeEllipseCallou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a:ln>
                  <a:solidFill>
                    <a:srgbClr val="000000"/>
                  </a:solidFill>
                </a:ln>
                <a:solidFill>
                  <a:srgbClr val="000000"/>
                </a:solidFill>
              </a:rPr>
              <a:t>HA UN BUCO...</a:t>
            </a:r>
          </a:p>
          <a:p>
            <a:pPr algn="ctr"/>
            <a:r>
              <a:rPr lang="it-IT" dirty="0">
                <a:ln>
                  <a:solidFill>
                    <a:srgbClr val="000000"/>
                  </a:solidFill>
                </a:ln>
                <a:solidFill>
                  <a:srgbClr val="000000"/>
                </a:solidFill>
              </a:rPr>
              <a:t>HA TIPO UN PUNGIGLIONE</a:t>
            </a:r>
            <a:endParaRPr lang="it-IT" dirty="0"/>
          </a:p>
        </p:txBody>
      </p:sp>
      <p:sp>
        <p:nvSpPr>
          <p:cNvPr id="28" name="Fumetto 3 27"/>
          <p:cNvSpPr/>
          <p:nvPr/>
        </p:nvSpPr>
        <p:spPr>
          <a:xfrm>
            <a:off x="6942667" y="4236056"/>
            <a:ext cx="1947956" cy="1448706"/>
          </a:xfrm>
          <a:prstGeom prst="wedgeEllipseCallou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a:ln>
                  <a:solidFill>
                    <a:srgbClr val="000000"/>
                  </a:solidFill>
                </a:ln>
                <a:solidFill>
                  <a:srgbClr val="000000"/>
                </a:solidFill>
              </a:rPr>
              <a:t>HA UNA TESTA NERA</a:t>
            </a:r>
            <a:endParaRPr lang="it-IT" dirty="0"/>
          </a:p>
        </p:txBody>
      </p:sp>
      <p:sp>
        <p:nvSpPr>
          <p:cNvPr id="29" name="Fumetto 3 28"/>
          <p:cNvSpPr/>
          <p:nvPr/>
        </p:nvSpPr>
        <p:spPr>
          <a:xfrm>
            <a:off x="217714" y="5467048"/>
            <a:ext cx="2431143" cy="1048076"/>
          </a:xfrm>
          <a:prstGeom prst="wedgeEllipseCallou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a:ln>
                  <a:solidFill>
                    <a:srgbClr val="000000"/>
                  </a:solidFill>
                </a:ln>
                <a:solidFill>
                  <a:srgbClr val="000000"/>
                </a:solidFill>
              </a:rPr>
              <a:t>HA UNA FORMA TRIANGOLARE..NO OVALE</a:t>
            </a:r>
            <a:endParaRPr lang="it-IT" dirty="0"/>
          </a:p>
        </p:txBody>
      </p:sp>
    </p:spTree>
    <p:extLst>
      <p:ext uri="{BB962C8B-B14F-4D97-AF65-F5344CB8AC3E}">
        <p14:creationId xmlns:p14="http://schemas.microsoft.com/office/powerpoint/2010/main" val="639422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872067" y="1607574"/>
            <a:ext cx="7408333" cy="4925961"/>
          </a:xfrm>
        </p:spPr>
        <p:txBody>
          <a:bodyPr>
            <a:noAutofit/>
          </a:bodyPr>
          <a:lstStyle/>
          <a:p>
            <a:pPr marL="0" indent="0" algn="just">
              <a:buNone/>
            </a:pPr>
            <a:r>
              <a:rPr lang="it-IT" sz="2200" dirty="0"/>
              <a:t>L’insegnante mette al microscopio un ragno che è stato avvolto da un altro ragno nella ragnatela e chiede ai bimbi cosa vedono.</a:t>
            </a:r>
          </a:p>
          <a:p>
            <a:pPr marL="0" indent="0">
              <a:buNone/>
            </a:pPr>
            <a:r>
              <a:rPr lang="it-IT" sz="2200" dirty="0"/>
              <a:t>C.: </a:t>
            </a:r>
            <a:r>
              <a:rPr lang="it-IT" sz="2200" i="1" dirty="0"/>
              <a:t>non si vede niente</a:t>
            </a:r>
          </a:p>
          <a:p>
            <a:pPr marL="0" indent="0">
              <a:buNone/>
            </a:pPr>
            <a:r>
              <a:rPr lang="it-IT" sz="2200" dirty="0"/>
              <a:t>S.: </a:t>
            </a:r>
            <a:r>
              <a:rPr lang="it-IT" sz="2200" i="1" dirty="0"/>
              <a:t>si vede, ma c’è della nebbia</a:t>
            </a:r>
          </a:p>
          <a:p>
            <a:pPr marL="0" indent="0">
              <a:buNone/>
            </a:pPr>
            <a:r>
              <a:rPr lang="it-IT" sz="2200" dirty="0"/>
              <a:t>N.: </a:t>
            </a:r>
            <a:r>
              <a:rPr lang="it-IT" sz="2200" i="1" dirty="0"/>
              <a:t>c’è della roba sopra</a:t>
            </a:r>
          </a:p>
          <a:p>
            <a:pPr marL="0" indent="0">
              <a:buNone/>
            </a:pPr>
            <a:r>
              <a:rPr lang="it-IT" sz="2200" dirty="0"/>
              <a:t>F.: </a:t>
            </a:r>
            <a:r>
              <a:rPr lang="it-IT" sz="2200" i="1" dirty="0"/>
              <a:t>sembra polvere... e sulla polvere ci sono delle righe</a:t>
            </a:r>
          </a:p>
          <a:p>
            <a:pPr marL="0" indent="0">
              <a:buNone/>
            </a:pPr>
            <a:r>
              <a:rPr lang="it-IT" sz="2200" dirty="0"/>
              <a:t>Maestra: </a:t>
            </a:r>
            <a:r>
              <a:rPr lang="it-IT" sz="2200" i="1" dirty="0"/>
              <a:t>cioè, voi dite che è polvere, ma se c’è un altro ragno vicino...</a:t>
            </a:r>
          </a:p>
          <a:p>
            <a:pPr marL="0" indent="0">
              <a:buNone/>
            </a:pPr>
            <a:r>
              <a:rPr lang="it-IT" sz="2200" dirty="0"/>
              <a:t>F.: </a:t>
            </a:r>
            <a:r>
              <a:rPr lang="it-IT" sz="2200" i="1" dirty="0"/>
              <a:t>questo ragno ha fatto la ragnatela</a:t>
            </a:r>
          </a:p>
          <a:p>
            <a:pPr marL="0" indent="0">
              <a:buNone/>
            </a:pPr>
            <a:r>
              <a:rPr lang="it-IT" sz="2200" dirty="0"/>
              <a:t>Maestra: </a:t>
            </a:r>
            <a:r>
              <a:rPr lang="it-IT" sz="2200" i="1" dirty="0"/>
              <a:t>e allora cos’è questa polvere?</a:t>
            </a:r>
          </a:p>
          <a:p>
            <a:pPr marL="0" indent="0">
              <a:buNone/>
            </a:pPr>
            <a:r>
              <a:rPr lang="it-IT" sz="2200" dirty="0"/>
              <a:t>F.: </a:t>
            </a:r>
            <a:r>
              <a:rPr lang="it-IT" sz="2200" i="1" dirty="0"/>
              <a:t>è la ragnatela! E quella è la sua preda....e i ragni le prede se le mangiano</a:t>
            </a:r>
          </a:p>
        </p:txBody>
      </p:sp>
      <p:sp>
        <p:nvSpPr>
          <p:cNvPr id="3" name="Titolo 2"/>
          <p:cNvSpPr>
            <a:spLocks noGrp="1"/>
          </p:cNvSpPr>
          <p:nvPr>
            <p:ph type="title"/>
          </p:nvPr>
        </p:nvSpPr>
        <p:spPr>
          <a:xfrm>
            <a:off x="457200" y="327351"/>
            <a:ext cx="8229600" cy="798736"/>
          </a:xfrm>
        </p:spPr>
        <p:txBody>
          <a:bodyPr/>
          <a:lstStyle/>
          <a:p>
            <a:r>
              <a:rPr lang="it-IT" dirty="0"/>
              <a:t>RI-OSSERVANDO...</a:t>
            </a:r>
          </a:p>
        </p:txBody>
      </p:sp>
    </p:spTree>
    <p:extLst>
      <p:ext uri="{BB962C8B-B14F-4D97-AF65-F5344CB8AC3E}">
        <p14:creationId xmlns:p14="http://schemas.microsoft.com/office/powerpoint/2010/main" val="609318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457200" y="338328"/>
            <a:ext cx="8229600" cy="767801"/>
          </a:xfrm>
        </p:spPr>
        <p:txBody>
          <a:bodyPr/>
          <a:lstStyle/>
          <a:p>
            <a:r>
              <a:rPr lang="it-IT" dirty="0"/>
              <a:t>DISEGNIAMO</a:t>
            </a:r>
          </a:p>
        </p:txBody>
      </p:sp>
      <p:sp>
        <p:nvSpPr>
          <p:cNvPr id="5" name="Segnaposto testo 4"/>
          <p:cNvSpPr>
            <a:spLocks noGrp="1"/>
          </p:cNvSpPr>
          <p:nvPr>
            <p:ph type="body" idx="1"/>
          </p:nvPr>
        </p:nvSpPr>
        <p:spPr>
          <a:xfrm>
            <a:off x="457200" y="1106129"/>
            <a:ext cx="4041648" cy="2211747"/>
          </a:xfrm>
        </p:spPr>
        <p:txBody>
          <a:bodyPr>
            <a:normAutofit/>
          </a:bodyPr>
          <a:lstStyle/>
          <a:p>
            <a:pPr algn="just"/>
            <a:r>
              <a:rPr lang="it-IT" sz="1400" dirty="0"/>
              <a:t>La maestra chiede ai bambini di disegnare il ragno utilizzando il micros</a:t>
            </a:r>
            <a:r>
              <a:rPr lang="it-IT" sz="1500" dirty="0"/>
              <a:t>cop</a:t>
            </a:r>
            <a:r>
              <a:rPr lang="it-IT" sz="1400" dirty="0"/>
              <a:t>io, le lenti ed anche le immagini prese da internet  se possono essere d’aiuto.</a:t>
            </a:r>
          </a:p>
          <a:p>
            <a:pPr algn="just"/>
            <a:r>
              <a:rPr lang="it-IT" sz="1400" dirty="0"/>
              <a:t>Un bimbo chiede alla maestra di disegnare insieme.; così l’insegnante per aiutare i bambini pone a loro alcune domande: da quante parti è formato il corpo, il numero delle zampe in totale e per parte...</a:t>
            </a:r>
          </a:p>
        </p:txBody>
      </p:sp>
      <p:sp>
        <p:nvSpPr>
          <p:cNvPr id="6" name="Segnaposto testo 5"/>
          <p:cNvSpPr>
            <a:spLocks noGrp="1"/>
          </p:cNvSpPr>
          <p:nvPr>
            <p:ph type="body" sz="quarter" idx="3"/>
          </p:nvPr>
        </p:nvSpPr>
        <p:spPr>
          <a:xfrm>
            <a:off x="4648200" y="1106129"/>
            <a:ext cx="3822192" cy="2211747"/>
          </a:xfrm>
        </p:spPr>
        <p:txBody>
          <a:bodyPr>
            <a:normAutofit lnSpcReduction="10000"/>
          </a:bodyPr>
          <a:lstStyle/>
          <a:p>
            <a:pPr algn="just"/>
            <a:r>
              <a:rPr lang="it-IT" sz="1400" dirty="0"/>
              <a:t>Maestra: </a:t>
            </a:r>
            <a:r>
              <a:rPr lang="it-IT" sz="1400" i="1" dirty="0"/>
              <a:t>bene, iniziamo a disegnare partendo dal corpo, che abbiamo detto essere formato, da quante parti?</a:t>
            </a:r>
          </a:p>
          <a:p>
            <a:pPr algn="just"/>
            <a:r>
              <a:rPr lang="it-IT" sz="1400" dirty="0"/>
              <a:t>Bimbi: </a:t>
            </a:r>
            <a:r>
              <a:rPr lang="it-IT" sz="1400" i="1" dirty="0"/>
              <a:t>tre</a:t>
            </a:r>
          </a:p>
          <a:p>
            <a:pPr algn="just"/>
            <a:r>
              <a:rPr lang="it-IT" sz="1400" dirty="0"/>
              <a:t>Maestra: </a:t>
            </a:r>
            <a:r>
              <a:rPr lang="it-IT" sz="1400" i="1" dirty="0"/>
              <a:t>da dove partite a disegnare, dal sederino o dalla testa?</a:t>
            </a:r>
          </a:p>
          <a:p>
            <a:pPr algn="just"/>
            <a:r>
              <a:rPr lang="it-IT" sz="1400" dirty="0"/>
              <a:t>Bimbi in coro: </a:t>
            </a:r>
            <a:r>
              <a:rPr lang="it-IT" sz="1400" i="1" dirty="0"/>
              <a:t>dal sederino</a:t>
            </a:r>
          </a:p>
          <a:p>
            <a:pPr algn="just"/>
            <a:r>
              <a:rPr lang="it-IT" sz="1400" dirty="0" err="1"/>
              <a:t>F</a:t>
            </a:r>
            <a:r>
              <a:rPr lang="it-IT" sz="1400" dirty="0"/>
              <a:t>.: </a:t>
            </a:r>
            <a:r>
              <a:rPr lang="it-IT" sz="1400" i="1" dirty="0"/>
              <a:t>oggi facciamo la faccia bella con le antenne</a:t>
            </a:r>
            <a:r>
              <a:rPr lang="it-IT" sz="1400" dirty="0"/>
              <a:t>...</a:t>
            </a:r>
          </a:p>
          <a:p>
            <a:pPr algn="just"/>
            <a:r>
              <a:rPr lang="it-IT" sz="1400" dirty="0"/>
              <a:t>N.: ...</a:t>
            </a:r>
            <a:r>
              <a:rPr lang="it-IT" sz="1400" i="1" dirty="0"/>
              <a:t>come la farfalla</a:t>
            </a:r>
          </a:p>
        </p:txBody>
      </p:sp>
      <p:pic>
        <p:nvPicPr>
          <p:cNvPr id="9" name="Segnaposto contenuto 8" descr="IMG_3839.jpg"/>
          <p:cNvPicPr>
            <a:picLocks noGrp="1" noChangeAspect="1"/>
          </p:cNvPicPr>
          <p:nvPr>
            <p:ph sz="quarter" idx="4"/>
          </p:nvPr>
        </p:nvPicPr>
        <p:blipFill>
          <a:blip r:embed="rId2" cstate="email">
            <a:extLst>
              <a:ext uri="{28A0092B-C50C-407E-A947-70E740481C1C}">
                <a14:useLocalDpi xmlns:a14="http://schemas.microsoft.com/office/drawing/2010/main" val="0"/>
              </a:ext>
            </a:extLst>
          </a:blip>
          <a:srcRect t="2962" b="2962"/>
          <a:stretch>
            <a:fillRect/>
          </a:stretch>
        </p:blipFill>
        <p:spPr>
          <a:xfrm>
            <a:off x="4645025" y="3650226"/>
            <a:ext cx="3822192" cy="2697163"/>
          </a:xfrm>
        </p:spPr>
      </p:pic>
      <p:pic>
        <p:nvPicPr>
          <p:cNvPr id="3" name="Segnaposto contenuto 2" descr="IMG_3919.jpg"/>
          <p:cNvPicPr>
            <a:picLocks noGrp="1" noChangeAspect="1"/>
          </p:cNvPicPr>
          <p:nvPr>
            <p:ph sz="half" idx="2"/>
          </p:nvPr>
        </p:nvPicPr>
        <p:blipFill>
          <a:blip r:embed="rId3" cstate="email">
            <a:extLst>
              <a:ext uri="{28A0092B-C50C-407E-A947-70E740481C1C}">
                <a14:useLocalDpi xmlns:a14="http://schemas.microsoft.com/office/drawing/2010/main" val="0"/>
              </a:ext>
            </a:extLst>
          </a:blip>
          <a:srcRect t="2923" b="2923"/>
          <a:stretch>
            <a:fillRect/>
          </a:stretch>
        </p:blipFill>
        <p:spPr>
          <a:xfrm>
            <a:off x="676656" y="3650226"/>
            <a:ext cx="3820055" cy="2697163"/>
          </a:xfrm>
        </p:spPr>
      </p:pic>
      <p:sp>
        <p:nvSpPr>
          <p:cNvPr id="7" name="Smile 6"/>
          <p:cNvSpPr/>
          <p:nvPr/>
        </p:nvSpPr>
        <p:spPr>
          <a:xfrm>
            <a:off x="676656" y="4622800"/>
            <a:ext cx="622300" cy="533400"/>
          </a:xfrm>
          <a:prstGeom prst="smileyFac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chemeClr val="accent5"/>
              </a:solidFill>
            </a:endParaRPr>
          </a:p>
        </p:txBody>
      </p:sp>
      <p:sp>
        <p:nvSpPr>
          <p:cNvPr id="8" name="Smile 7"/>
          <p:cNvSpPr/>
          <p:nvPr/>
        </p:nvSpPr>
        <p:spPr>
          <a:xfrm>
            <a:off x="2692400" y="4064000"/>
            <a:ext cx="622300" cy="533400"/>
          </a:xfrm>
          <a:prstGeom prst="smileyFac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chemeClr val="accent5"/>
              </a:solidFill>
            </a:endParaRPr>
          </a:p>
        </p:txBody>
      </p:sp>
      <p:sp>
        <p:nvSpPr>
          <p:cNvPr id="10" name="Smile 9"/>
          <p:cNvSpPr/>
          <p:nvPr/>
        </p:nvSpPr>
        <p:spPr>
          <a:xfrm>
            <a:off x="3594100" y="4457700"/>
            <a:ext cx="622300" cy="533400"/>
          </a:xfrm>
          <a:prstGeom prst="smileyFac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chemeClr val="accent5"/>
              </a:solidFill>
            </a:endParaRPr>
          </a:p>
        </p:txBody>
      </p:sp>
      <p:sp>
        <p:nvSpPr>
          <p:cNvPr id="11" name="Smile 10"/>
          <p:cNvSpPr/>
          <p:nvPr/>
        </p:nvSpPr>
        <p:spPr>
          <a:xfrm>
            <a:off x="5676900" y="4089400"/>
            <a:ext cx="622300" cy="533400"/>
          </a:xfrm>
          <a:prstGeom prst="smileyFac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chemeClr val="accent5"/>
              </a:solidFill>
            </a:endParaRPr>
          </a:p>
        </p:txBody>
      </p:sp>
      <p:sp>
        <p:nvSpPr>
          <p:cNvPr id="12" name="Smile 11"/>
          <p:cNvSpPr/>
          <p:nvPr/>
        </p:nvSpPr>
        <p:spPr>
          <a:xfrm>
            <a:off x="7493000" y="4813300"/>
            <a:ext cx="622300" cy="533400"/>
          </a:xfrm>
          <a:prstGeom prst="smileyFac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chemeClr val="accent5"/>
              </a:solidFill>
            </a:endParaRPr>
          </a:p>
        </p:txBody>
      </p:sp>
    </p:spTree>
    <p:extLst>
      <p:ext uri="{BB962C8B-B14F-4D97-AF65-F5344CB8AC3E}">
        <p14:creationId xmlns:p14="http://schemas.microsoft.com/office/powerpoint/2010/main" val="1731862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457200" y="619433"/>
            <a:ext cx="8229600" cy="383458"/>
          </a:xfrm>
        </p:spPr>
        <p:txBody>
          <a:bodyPr>
            <a:normAutofit fontScale="90000"/>
          </a:bodyPr>
          <a:lstStyle/>
          <a:p>
            <a:br>
              <a:rPr lang="it-IT" sz="3600" dirty="0"/>
            </a:br>
            <a:r>
              <a:rPr lang="it-IT" sz="3600" dirty="0"/>
              <a:t>ORA LA RAGNATELA LA FACCIAMO NOI</a:t>
            </a:r>
            <a:br>
              <a:rPr lang="it-IT" sz="3600" dirty="0"/>
            </a:br>
            <a:endParaRPr lang="it-IT" sz="3600" dirty="0"/>
          </a:p>
        </p:txBody>
      </p:sp>
      <p:pic>
        <p:nvPicPr>
          <p:cNvPr id="5" name="Segnaposto contenuto 4" descr="IMG_4076.jpg"/>
          <p:cNvPicPr>
            <a:picLocks noGrp="1" noChangeAspect="1"/>
          </p:cNvPicPr>
          <p:nvPr>
            <p:ph sz="quarter" idx="13"/>
          </p:nvPr>
        </p:nvPicPr>
        <p:blipFill>
          <a:blip r:embed="rId2" cstate="email">
            <a:extLst>
              <a:ext uri="{28A0092B-C50C-407E-A947-70E740481C1C}">
                <a14:useLocalDpi xmlns:a14="http://schemas.microsoft.com/office/drawing/2010/main" val="0"/>
              </a:ext>
            </a:extLst>
          </a:blip>
          <a:srcRect t="12206" b="12206"/>
          <a:stretch>
            <a:fillRect/>
          </a:stretch>
        </p:blipFill>
        <p:spPr>
          <a:xfrm>
            <a:off x="2269479" y="2875934"/>
            <a:ext cx="4514779" cy="3671789"/>
          </a:xfrm>
        </p:spPr>
      </p:pic>
      <p:sp>
        <p:nvSpPr>
          <p:cNvPr id="4" name="Segnaposto testo 3"/>
          <p:cNvSpPr>
            <a:spLocks noGrp="1"/>
          </p:cNvSpPr>
          <p:nvPr>
            <p:ph type="body" idx="4294967295"/>
          </p:nvPr>
        </p:nvSpPr>
        <p:spPr>
          <a:xfrm>
            <a:off x="676655" y="1209369"/>
            <a:ext cx="7626687" cy="1814050"/>
          </a:xfrm>
        </p:spPr>
        <p:txBody>
          <a:bodyPr>
            <a:normAutofit fontScale="70000" lnSpcReduction="20000"/>
          </a:bodyPr>
          <a:lstStyle/>
          <a:p>
            <a:pPr marL="0" indent="0" algn="just">
              <a:buNone/>
            </a:pPr>
            <a:r>
              <a:rPr lang="it-IT" dirty="0"/>
              <a:t>In palestra, per i bambini di 5 anni, l’insegnante prepara scatoloni, coni con al centro i bastoni infilati in verticale, sparsi per tutta la stanza e al centro una scatola contenente diversi tipi di lana, nastri ecc.</a:t>
            </a:r>
          </a:p>
          <a:p>
            <a:pPr marL="0" indent="0" algn="just">
              <a:buNone/>
            </a:pPr>
            <a:r>
              <a:rPr lang="it-IT" dirty="0"/>
              <a:t>Invita i “bambini-ragno” a sistemarsi a fianco di uno scatolone e, dopo aver deciso insieme quale filo utilizzare, iniziare a tessere un’unica ragnatela.</a:t>
            </a:r>
          </a:p>
          <a:p>
            <a:pPr marL="0" indent="0" algn="just">
              <a:buNone/>
            </a:pPr>
            <a:r>
              <a:rPr lang="it-IT" dirty="0"/>
              <a:t>Dopo una breve conversazione emerge che il ragno per fare la ragnatela parte dal centro e così decidiamo di partire anche noi nello stesso modo.</a:t>
            </a:r>
          </a:p>
          <a:p>
            <a:pPr algn="just"/>
            <a:endParaRPr lang="it-IT" dirty="0"/>
          </a:p>
        </p:txBody>
      </p:sp>
      <p:sp>
        <p:nvSpPr>
          <p:cNvPr id="6" name="Smile 5"/>
          <p:cNvSpPr/>
          <p:nvPr/>
        </p:nvSpPr>
        <p:spPr>
          <a:xfrm>
            <a:off x="2946400" y="3174999"/>
            <a:ext cx="342900" cy="381819"/>
          </a:xfrm>
          <a:prstGeom prst="smileyFac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chemeClr val="accent5"/>
              </a:solidFill>
            </a:endParaRPr>
          </a:p>
        </p:txBody>
      </p:sp>
      <p:sp>
        <p:nvSpPr>
          <p:cNvPr id="7" name="Smile 6"/>
          <p:cNvSpPr/>
          <p:nvPr/>
        </p:nvSpPr>
        <p:spPr>
          <a:xfrm>
            <a:off x="4686300" y="2882900"/>
            <a:ext cx="406400" cy="406400"/>
          </a:xfrm>
          <a:prstGeom prst="smileyFace">
            <a:avLst>
              <a:gd name="adj" fmla="val -4653"/>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chemeClr val="accent5"/>
              </a:solidFill>
            </a:endParaRPr>
          </a:p>
        </p:txBody>
      </p:sp>
      <p:sp>
        <p:nvSpPr>
          <p:cNvPr id="8" name="Smile 7"/>
          <p:cNvSpPr/>
          <p:nvPr/>
        </p:nvSpPr>
        <p:spPr>
          <a:xfrm>
            <a:off x="5734050" y="3797300"/>
            <a:ext cx="622300" cy="533400"/>
          </a:xfrm>
          <a:prstGeom prst="smileyFac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chemeClr val="accent5"/>
              </a:solidFill>
            </a:endParaRPr>
          </a:p>
        </p:txBody>
      </p:sp>
    </p:spTree>
    <p:extLst>
      <p:ext uri="{BB962C8B-B14F-4D97-AF65-F5344CB8AC3E}">
        <p14:creationId xmlns:p14="http://schemas.microsoft.com/office/powerpoint/2010/main" val="14040489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testo 4"/>
          <p:cNvSpPr>
            <a:spLocks noGrp="1"/>
          </p:cNvSpPr>
          <p:nvPr>
            <p:ph type="body" sz="half" idx="2"/>
          </p:nvPr>
        </p:nvSpPr>
        <p:spPr>
          <a:xfrm>
            <a:off x="368710" y="1253613"/>
            <a:ext cx="4306529" cy="5014451"/>
          </a:xfrm>
        </p:spPr>
        <p:txBody>
          <a:bodyPr>
            <a:noAutofit/>
          </a:bodyPr>
          <a:lstStyle/>
          <a:p>
            <a:pPr algn="just">
              <a:lnSpc>
                <a:spcPct val="80000"/>
              </a:lnSpc>
            </a:pPr>
            <a:r>
              <a:rPr lang="it-IT" sz="1600" dirty="0"/>
              <a:t>Maestra:  Un’altra cosa che dobbiamo decidere è cosa utilizzare per fare la ragnatela. Guardate cosa ho portato in questo scatolone.</a:t>
            </a:r>
          </a:p>
          <a:p>
            <a:pPr algn="just">
              <a:lnSpc>
                <a:spcPct val="80000"/>
              </a:lnSpc>
            </a:pPr>
            <a:endParaRPr lang="it-IT" sz="1600" dirty="0"/>
          </a:p>
          <a:p>
            <a:pPr algn="just">
              <a:lnSpc>
                <a:spcPct val="80000"/>
              </a:lnSpc>
            </a:pPr>
            <a:r>
              <a:rPr lang="it-IT" sz="1600" dirty="0"/>
              <a:t>Ci sono diversi tipi di lana dalla grossa la sottile e di diversi colori, c’è anche una fettuccia larga sia nera che bianca.</a:t>
            </a:r>
          </a:p>
          <a:p>
            <a:pPr algn="just">
              <a:lnSpc>
                <a:spcPct val="80000"/>
              </a:lnSpc>
            </a:pPr>
            <a:r>
              <a:rPr lang="it-IT" sz="1600" dirty="0"/>
              <a:t>I bimbi notano differenze tra i tipi di lana.</a:t>
            </a:r>
          </a:p>
          <a:p>
            <a:pPr algn="just">
              <a:lnSpc>
                <a:spcPct val="80000"/>
              </a:lnSpc>
            </a:pPr>
            <a:endParaRPr lang="it-IT" sz="1600" dirty="0"/>
          </a:p>
          <a:p>
            <a:pPr algn="just">
              <a:lnSpc>
                <a:spcPct val="80000"/>
              </a:lnSpc>
            </a:pPr>
            <a:r>
              <a:rPr lang="it-IT" sz="1600" dirty="0"/>
              <a:t> </a:t>
            </a:r>
            <a:r>
              <a:rPr lang="it-IT" sz="1600" dirty="0" err="1"/>
              <a:t>F</a:t>
            </a:r>
            <a:r>
              <a:rPr lang="it-IT" sz="1600" dirty="0"/>
              <a:t>.: </a:t>
            </a:r>
            <a:r>
              <a:rPr lang="it-IT" sz="1600" i="1" dirty="0"/>
              <a:t>questa è più dura e....</a:t>
            </a:r>
          </a:p>
          <a:p>
            <a:pPr algn="just">
              <a:lnSpc>
                <a:spcPct val="80000"/>
              </a:lnSpc>
            </a:pPr>
            <a:r>
              <a:rPr lang="it-IT" sz="1600" dirty="0"/>
              <a:t>Maestra</a:t>
            </a:r>
            <a:r>
              <a:rPr lang="it-IT" sz="1600" i="1" dirty="0"/>
              <a:t>:... ruvida. Invece questa bianca?</a:t>
            </a:r>
          </a:p>
          <a:p>
            <a:pPr algn="just">
              <a:lnSpc>
                <a:spcPct val="80000"/>
              </a:lnSpc>
            </a:pPr>
            <a:r>
              <a:rPr lang="it-IT" sz="1600" dirty="0"/>
              <a:t>Fi.: </a:t>
            </a:r>
            <a:r>
              <a:rPr lang="it-IT" sz="1600" i="1" dirty="0"/>
              <a:t>è più sottile e....</a:t>
            </a:r>
          </a:p>
          <a:p>
            <a:pPr algn="just">
              <a:lnSpc>
                <a:spcPct val="80000"/>
              </a:lnSpc>
            </a:pPr>
            <a:r>
              <a:rPr lang="it-IT" sz="1600" dirty="0"/>
              <a:t>Maestra: .... </a:t>
            </a:r>
            <a:r>
              <a:rPr lang="it-IT" sz="1600" i="1" dirty="0"/>
              <a:t>morbida e più liscia</a:t>
            </a:r>
          </a:p>
          <a:p>
            <a:pPr algn="just">
              <a:lnSpc>
                <a:spcPct val="80000"/>
              </a:lnSpc>
            </a:pPr>
            <a:r>
              <a:rPr lang="it-IT" sz="1600" dirty="0"/>
              <a:t>S. constata che la lana azzurra è più morbida di quella rossa arancio</a:t>
            </a:r>
          </a:p>
          <a:p>
            <a:pPr algn="just">
              <a:lnSpc>
                <a:spcPct val="80000"/>
              </a:lnSpc>
            </a:pPr>
            <a:r>
              <a:rPr lang="it-IT" sz="1600" dirty="0"/>
              <a:t>F.: </a:t>
            </a:r>
            <a:r>
              <a:rPr lang="it-IT" sz="1600" i="1" dirty="0"/>
              <a:t>e</a:t>
            </a:r>
            <a:r>
              <a:rPr lang="it-IT" sz="1600" dirty="0"/>
              <a:t> </a:t>
            </a:r>
            <a:r>
              <a:rPr lang="it-IT" sz="1600" i="1" dirty="0"/>
              <a:t>poi quello arancio è più sottile di quello azzurro</a:t>
            </a:r>
          </a:p>
          <a:p>
            <a:pPr algn="just">
              <a:lnSpc>
                <a:spcPct val="80000"/>
              </a:lnSpc>
            </a:pPr>
            <a:r>
              <a:rPr lang="it-IT" sz="1600" dirty="0"/>
              <a:t>C.: </a:t>
            </a:r>
            <a:r>
              <a:rPr lang="it-IT" sz="1600" i="1" dirty="0"/>
              <a:t>l’arancio è meno pelosa di quella azzurra</a:t>
            </a:r>
          </a:p>
          <a:p>
            <a:pPr algn="just">
              <a:lnSpc>
                <a:spcPct val="80000"/>
              </a:lnSpc>
            </a:pPr>
            <a:r>
              <a:rPr lang="it-IT" sz="1600" dirty="0"/>
              <a:t>S.: </a:t>
            </a:r>
            <a:r>
              <a:rPr lang="it-IT" sz="1600" i="1" dirty="0"/>
              <a:t>è più duro quello arancio mentre quell’azzurro è morbido con i peli</a:t>
            </a:r>
          </a:p>
          <a:p>
            <a:r>
              <a:rPr lang="it-IT" sz="1600" dirty="0"/>
              <a:t> </a:t>
            </a:r>
          </a:p>
        </p:txBody>
      </p:sp>
      <p:sp>
        <p:nvSpPr>
          <p:cNvPr id="4" name="Titolo 3"/>
          <p:cNvSpPr>
            <a:spLocks noGrp="1"/>
          </p:cNvSpPr>
          <p:nvPr>
            <p:ph type="title"/>
          </p:nvPr>
        </p:nvSpPr>
        <p:spPr>
          <a:xfrm>
            <a:off x="1076632" y="219753"/>
            <a:ext cx="7210197" cy="739496"/>
          </a:xfrm>
        </p:spPr>
        <p:txBody>
          <a:bodyPr/>
          <a:lstStyle/>
          <a:p>
            <a:pPr algn="ctr"/>
            <a:r>
              <a:rPr lang="it-IT" sz="4000" dirty="0">
                <a:solidFill>
                  <a:srgbClr val="FFFFFF"/>
                </a:solidFill>
              </a:rPr>
              <a:t>RAGNATELA COME....</a:t>
            </a:r>
          </a:p>
        </p:txBody>
      </p:sp>
      <p:pic>
        <p:nvPicPr>
          <p:cNvPr id="6" name="Segnaposto contenuto 5" descr="Fotogramma-26-03-2020-04-48-50.jpg"/>
          <p:cNvPicPr>
            <a:picLocks noGrp="1" noChangeAspect="1"/>
          </p:cNvPicPr>
          <p:nvPr>
            <p:ph idx="1"/>
          </p:nvPr>
        </p:nvPicPr>
        <p:blipFill>
          <a:blip r:embed="rId2" cstate="email">
            <a:extLst>
              <a:ext uri="{28A0092B-C50C-407E-A947-70E740481C1C}">
                <a14:useLocalDpi xmlns:a14="http://schemas.microsoft.com/office/drawing/2010/main" val="0"/>
              </a:ext>
            </a:extLst>
          </a:blip>
          <a:srcRect t="14938" b="14938"/>
          <a:stretch>
            <a:fillRect/>
          </a:stretch>
        </p:blipFill>
        <p:spPr>
          <a:xfrm>
            <a:off x="4934029" y="1828800"/>
            <a:ext cx="3904076" cy="3810000"/>
          </a:xfrm>
        </p:spPr>
      </p:pic>
    </p:spTree>
    <p:extLst>
      <p:ext uri="{BB962C8B-B14F-4D97-AF65-F5344CB8AC3E}">
        <p14:creationId xmlns:p14="http://schemas.microsoft.com/office/powerpoint/2010/main" val="19108768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half" idx="2"/>
          </p:nvPr>
        </p:nvSpPr>
        <p:spPr>
          <a:xfrm>
            <a:off x="781665" y="1106129"/>
            <a:ext cx="4321277" cy="5338915"/>
          </a:xfrm>
        </p:spPr>
        <p:txBody>
          <a:bodyPr>
            <a:noAutofit/>
          </a:bodyPr>
          <a:lstStyle/>
          <a:p>
            <a:pPr algn="just">
              <a:lnSpc>
                <a:spcPct val="80000"/>
              </a:lnSpc>
            </a:pPr>
            <a:r>
              <a:rPr lang="it-IT" sz="2000" dirty="0"/>
              <a:t>Maestra: </a:t>
            </a:r>
            <a:r>
              <a:rPr lang="it-IT" sz="2000" i="1" dirty="0"/>
              <a:t>quale filo vogliamo utilizzare per fare la nostra ragnatela?</a:t>
            </a:r>
          </a:p>
          <a:p>
            <a:pPr algn="just">
              <a:lnSpc>
                <a:spcPct val="80000"/>
              </a:lnSpc>
            </a:pPr>
            <a:endParaRPr lang="it-IT" sz="2000" i="1" dirty="0"/>
          </a:p>
          <a:p>
            <a:pPr algn="just">
              <a:lnSpc>
                <a:spcPct val="80000"/>
              </a:lnSpc>
            </a:pPr>
            <a:r>
              <a:rPr lang="it-IT" sz="2000" dirty="0"/>
              <a:t>Quasi tutti dicono quello azzurro</a:t>
            </a:r>
          </a:p>
          <a:p>
            <a:pPr algn="just">
              <a:lnSpc>
                <a:spcPct val="80000"/>
              </a:lnSpc>
            </a:pPr>
            <a:endParaRPr lang="it-IT" sz="2000" dirty="0"/>
          </a:p>
          <a:p>
            <a:pPr algn="just">
              <a:lnSpc>
                <a:spcPct val="80000"/>
              </a:lnSpc>
            </a:pPr>
            <a:r>
              <a:rPr lang="it-IT" sz="2000" dirty="0"/>
              <a:t>Maestra: </a:t>
            </a:r>
            <a:r>
              <a:rPr lang="it-IT" sz="2000" i="1" dirty="0"/>
              <a:t>perché avete scelto l’azzurro?</a:t>
            </a:r>
          </a:p>
          <a:p>
            <a:pPr algn="just">
              <a:lnSpc>
                <a:spcPct val="80000"/>
              </a:lnSpc>
            </a:pPr>
            <a:r>
              <a:rPr lang="it-IT" sz="2000" dirty="0"/>
              <a:t>C.: </a:t>
            </a:r>
            <a:r>
              <a:rPr lang="it-IT" sz="2000" i="1" dirty="0"/>
              <a:t>perché è il mio colore preferito</a:t>
            </a:r>
          </a:p>
          <a:p>
            <a:pPr algn="just">
              <a:lnSpc>
                <a:spcPct val="80000"/>
              </a:lnSpc>
            </a:pPr>
            <a:r>
              <a:rPr lang="it-IT" sz="2000" dirty="0"/>
              <a:t>S.: </a:t>
            </a:r>
            <a:r>
              <a:rPr lang="it-IT" sz="2000" i="1" dirty="0"/>
              <a:t>perché è il colore della acqua,  acqua della pioggia....</a:t>
            </a:r>
          </a:p>
          <a:p>
            <a:pPr algn="just">
              <a:lnSpc>
                <a:spcPct val="80000"/>
              </a:lnSpc>
            </a:pPr>
            <a:r>
              <a:rPr lang="it-IT" sz="2000" dirty="0"/>
              <a:t>A.: </a:t>
            </a:r>
            <a:r>
              <a:rPr lang="it-IT" sz="2000" i="1" dirty="0"/>
              <a:t>perché è il colore dell’Inter</a:t>
            </a:r>
          </a:p>
          <a:p>
            <a:pPr algn="just">
              <a:lnSpc>
                <a:spcPct val="80000"/>
              </a:lnSpc>
            </a:pPr>
            <a:r>
              <a:rPr lang="it-IT" sz="2000" dirty="0"/>
              <a:t>Maestra: </a:t>
            </a:r>
            <a:r>
              <a:rPr lang="it-IT" sz="2000" i="1" dirty="0"/>
              <a:t>C. tu invece cosa volevi usare?</a:t>
            </a:r>
          </a:p>
          <a:p>
            <a:pPr algn="just">
              <a:lnSpc>
                <a:spcPct val="80000"/>
              </a:lnSpc>
            </a:pPr>
            <a:r>
              <a:rPr lang="it-IT" sz="2000" dirty="0"/>
              <a:t>C.: </a:t>
            </a:r>
            <a:r>
              <a:rPr lang="it-IT" sz="2000" i="1" dirty="0"/>
              <a:t>quello grigio perché mi piacciono i fili un pochino, un pochino più sottili</a:t>
            </a:r>
          </a:p>
          <a:p>
            <a:pPr algn="just">
              <a:lnSpc>
                <a:spcPct val="80000"/>
              </a:lnSpc>
            </a:pPr>
            <a:r>
              <a:rPr lang="it-IT" sz="2000" dirty="0"/>
              <a:t>S.: </a:t>
            </a:r>
            <a:r>
              <a:rPr lang="it-IT" sz="2000" i="1" dirty="0"/>
              <a:t>io volevo usare quello arancio rosso perché è piccolissimo </a:t>
            </a:r>
          </a:p>
          <a:p>
            <a:pPr algn="just">
              <a:lnSpc>
                <a:spcPct val="80000"/>
              </a:lnSpc>
            </a:pPr>
            <a:r>
              <a:rPr lang="it-IT" sz="2000" dirty="0"/>
              <a:t>Maestra</a:t>
            </a:r>
            <a:r>
              <a:rPr lang="it-IT" sz="2000" i="1" dirty="0"/>
              <a:t>: sì, è sottile</a:t>
            </a:r>
          </a:p>
          <a:p>
            <a:pPr algn="just">
              <a:lnSpc>
                <a:spcPct val="80000"/>
              </a:lnSpc>
            </a:pPr>
            <a:endParaRPr lang="it-IT" sz="2000" dirty="0"/>
          </a:p>
        </p:txBody>
      </p:sp>
      <p:pic>
        <p:nvPicPr>
          <p:cNvPr id="3" name="Segnaposto contenuto 2" descr="IMG_5168.jpg"/>
          <p:cNvPicPr>
            <a:picLocks noGrp="1" noChangeAspect="1"/>
          </p:cNvPicPr>
          <p:nvPr>
            <p:ph idx="1"/>
          </p:nvPr>
        </p:nvPicPr>
        <p:blipFill>
          <a:blip r:embed="rId2" cstate="email">
            <a:extLst>
              <a:ext uri="{28A0092B-C50C-407E-A947-70E740481C1C}">
                <a14:useLocalDpi xmlns:a14="http://schemas.microsoft.com/office/drawing/2010/main" val="0"/>
              </a:ext>
            </a:extLst>
          </a:blip>
          <a:srcRect t="10724" b="10724"/>
          <a:stretch>
            <a:fillRect/>
          </a:stretch>
        </p:blipFill>
        <p:spPr>
          <a:xfrm>
            <a:off x="5707063" y="2654300"/>
            <a:ext cx="2849562" cy="2984500"/>
          </a:xfrm>
        </p:spPr>
      </p:pic>
    </p:spTree>
    <p:extLst>
      <p:ext uri="{BB962C8B-B14F-4D97-AF65-F5344CB8AC3E}">
        <p14:creationId xmlns:p14="http://schemas.microsoft.com/office/powerpoint/2010/main" val="41378673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872067" y="2084448"/>
            <a:ext cx="7408333" cy="4168867"/>
          </a:xfrm>
        </p:spPr>
        <p:txBody>
          <a:bodyPr>
            <a:normAutofit fontScale="92500" lnSpcReduction="20000"/>
          </a:bodyPr>
          <a:lstStyle/>
          <a:p>
            <a:pPr marL="0" indent="0">
              <a:buNone/>
            </a:pPr>
            <a:endParaRPr lang="it-IT" dirty="0"/>
          </a:p>
          <a:p>
            <a:pPr marL="0" indent="0" algn="just">
              <a:lnSpc>
                <a:spcPct val="80000"/>
              </a:lnSpc>
              <a:buNone/>
            </a:pPr>
            <a:r>
              <a:rPr lang="it-IT" dirty="0"/>
              <a:t>Maestra: </a:t>
            </a:r>
            <a:r>
              <a:rPr lang="it-IT" i="1" dirty="0"/>
              <a:t>com’è la ragnatela? È resistente, leggera</a:t>
            </a:r>
            <a:r>
              <a:rPr lang="it-IT" dirty="0"/>
              <a:t>...</a:t>
            </a:r>
          </a:p>
          <a:p>
            <a:pPr marL="0" indent="0" algn="just">
              <a:lnSpc>
                <a:spcPct val="80000"/>
              </a:lnSpc>
              <a:buNone/>
            </a:pPr>
            <a:r>
              <a:rPr lang="it-IT" dirty="0"/>
              <a:t>Bimbi: </a:t>
            </a:r>
            <a:r>
              <a:rPr lang="it-IT" i="1" dirty="0"/>
              <a:t>leggera</a:t>
            </a:r>
          </a:p>
          <a:p>
            <a:pPr marL="0" indent="0" algn="just">
              <a:lnSpc>
                <a:spcPct val="80000"/>
              </a:lnSpc>
              <a:buNone/>
            </a:pPr>
            <a:r>
              <a:rPr lang="it-IT" dirty="0"/>
              <a:t>Maestra: </a:t>
            </a:r>
            <a:r>
              <a:rPr lang="it-IT" i="1" dirty="0"/>
              <a:t>è resistente o debole?</a:t>
            </a:r>
          </a:p>
          <a:p>
            <a:pPr marL="0" indent="0" algn="just">
              <a:lnSpc>
                <a:spcPct val="80000"/>
              </a:lnSpc>
              <a:buNone/>
            </a:pPr>
            <a:r>
              <a:rPr lang="it-IT" dirty="0"/>
              <a:t>Bimbi</a:t>
            </a:r>
            <a:r>
              <a:rPr lang="it-IT" i="1" dirty="0"/>
              <a:t>: è debole</a:t>
            </a:r>
          </a:p>
          <a:p>
            <a:pPr marL="0" indent="0" algn="just">
              <a:lnSpc>
                <a:spcPct val="80000"/>
              </a:lnSpc>
              <a:buNone/>
            </a:pPr>
            <a:r>
              <a:rPr lang="it-IT" dirty="0"/>
              <a:t>Maestra: </a:t>
            </a:r>
            <a:r>
              <a:rPr lang="it-IT" i="1" dirty="0"/>
              <a:t>cioè si rompe facilmente?</a:t>
            </a:r>
          </a:p>
          <a:p>
            <a:pPr marL="0" indent="0" algn="just">
              <a:lnSpc>
                <a:spcPct val="80000"/>
              </a:lnSpc>
              <a:buNone/>
            </a:pPr>
            <a:r>
              <a:rPr lang="it-IT" dirty="0"/>
              <a:t>Bimbi: </a:t>
            </a:r>
            <a:r>
              <a:rPr lang="it-IT" i="1" dirty="0"/>
              <a:t>sì</a:t>
            </a:r>
          </a:p>
          <a:p>
            <a:pPr marL="0" indent="0" algn="just">
              <a:lnSpc>
                <a:spcPct val="80000"/>
              </a:lnSpc>
              <a:buNone/>
            </a:pPr>
            <a:r>
              <a:rPr lang="it-IT" dirty="0"/>
              <a:t>Maestra: </a:t>
            </a:r>
            <a:r>
              <a:rPr lang="it-IT" i="1" dirty="0"/>
              <a:t>ma quando tirava il vento forte, si è rotta?</a:t>
            </a:r>
          </a:p>
          <a:p>
            <a:pPr marL="0" indent="0" algn="just">
              <a:lnSpc>
                <a:spcPct val="80000"/>
              </a:lnSpc>
              <a:buNone/>
            </a:pPr>
            <a:r>
              <a:rPr lang="it-IT" dirty="0"/>
              <a:t>Bimbi: </a:t>
            </a:r>
            <a:r>
              <a:rPr lang="it-IT" i="1" dirty="0"/>
              <a:t>no....</a:t>
            </a:r>
          </a:p>
          <a:p>
            <a:pPr marL="0" indent="0" algn="just">
              <a:lnSpc>
                <a:spcPct val="80000"/>
              </a:lnSpc>
              <a:buNone/>
            </a:pPr>
            <a:r>
              <a:rPr lang="it-IT" dirty="0"/>
              <a:t>Maestra: </a:t>
            </a:r>
            <a:r>
              <a:rPr lang="it-IT" i="1" dirty="0"/>
              <a:t>rifaccio la domanda: è resistente o debole?</a:t>
            </a:r>
          </a:p>
          <a:p>
            <a:pPr marL="0" indent="0" algn="just">
              <a:lnSpc>
                <a:spcPct val="80000"/>
              </a:lnSpc>
              <a:buNone/>
            </a:pPr>
            <a:r>
              <a:rPr lang="it-IT" dirty="0"/>
              <a:t>Bimbi: </a:t>
            </a:r>
            <a:r>
              <a:rPr lang="it-IT" i="1" dirty="0"/>
              <a:t>è resistente</a:t>
            </a:r>
          </a:p>
          <a:p>
            <a:pPr marL="0" indent="0" algn="just">
              <a:lnSpc>
                <a:spcPct val="80000"/>
              </a:lnSpc>
              <a:buNone/>
            </a:pPr>
            <a:r>
              <a:rPr lang="it-IT" dirty="0"/>
              <a:t>F.: </a:t>
            </a:r>
            <a:r>
              <a:rPr lang="it-IT" i="1" dirty="0"/>
              <a:t>a volte è resistente...</a:t>
            </a:r>
          </a:p>
          <a:p>
            <a:pPr marL="0" indent="0" algn="just">
              <a:lnSpc>
                <a:spcPct val="80000"/>
              </a:lnSpc>
              <a:buNone/>
            </a:pPr>
            <a:r>
              <a:rPr lang="it-IT" dirty="0"/>
              <a:t>C.: </a:t>
            </a:r>
            <a:r>
              <a:rPr lang="it-IT" i="1" dirty="0"/>
              <a:t>secondo me la pioggia ce la fa perché la fa sciogliere un</a:t>
            </a:r>
          </a:p>
          <a:p>
            <a:pPr marL="0" indent="0" algn="just">
              <a:lnSpc>
                <a:spcPct val="80000"/>
              </a:lnSpc>
              <a:buNone/>
            </a:pPr>
            <a:r>
              <a:rPr lang="it-IT" i="1" dirty="0"/>
              <a:t> pochino e così dopo un p</a:t>
            </a:r>
            <a:r>
              <a:rPr lang="uk-UA" i="1" dirty="0"/>
              <a:t>o’</a:t>
            </a:r>
            <a:r>
              <a:rPr lang="it-IT" i="1" dirty="0"/>
              <a:t> la ragnatela cade</a:t>
            </a:r>
            <a:r>
              <a:rPr lang="it-IT" dirty="0"/>
              <a:t>!</a:t>
            </a:r>
          </a:p>
        </p:txBody>
      </p:sp>
      <p:sp>
        <p:nvSpPr>
          <p:cNvPr id="3" name="Titolo 2"/>
          <p:cNvSpPr>
            <a:spLocks noGrp="1"/>
          </p:cNvSpPr>
          <p:nvPr>
            <p:ph type="title"/>
          </p:nvPr>
        </p:nvSpPr>
        <p:spPr/>
        <p:txBody>
          <a:bodyPr/>
          <a:lstStyle/>
          <a:p>
            <a:r>
              <a:rPr lang="it-IT" dirty="0"/>
              <a:t>FRAGILE O RESISTENTE</a:t>
            </a:r>
          </a:p>
        </p:txBody>
      </p:sp>
    </p:spTree>
    <p:extLst>
      <p:ext uri="{BB962C8B-B14F-4D97-AF65-F5344CB8AC3E}">
        <p14:creationId xmlns:p14="http://schemas.microsoft.com/office/powerpoint/2010/main" val="40329439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1814053" y="338668"/>
            <a:ext cx="4513006" cy="472493"/>
          </a:xfrm>
        </p:spPr>
        <p:txBody>
          <a:bodyPr>
            <a:normAutofit fontScale="90000"/>
          </a:bodyPr>
          <a:lstStyle/>
          <a:p>
            <a:r>
              <a:rPr lang="it-IT" dirty="0"/>
              <a:t>IL GIOCO CON LA RAGNATELA</a:t>
            </a:r>
          </a:p>
        </p:txBody>
      </p:sp>
      <p:sp>
        <p:nvSpPr>
          <p:cNvPr id="2" name="Segnaposto contenuto 1"/>
          <p:cNvSpPr>
            <a:spLocks noGrp="1"/>
          </p:cNvSpPr>
          <p:nvPr>
            <p:ph type="body" sz="half" idx="2"/>
          </p:nvPr>
        </p:nvSpPr>
        <p:spPr>
          <a:xfrm>
            <a:off x="4404361" y="811162"/>
            <a:ext cx="4282440" cy="5161936"/>
          </a:xfrm>
        </p:spPr>
        <p:txBody>
          <a:bodyPr>
            <a:normAutofit/>
          </a:bodyPr>
          <a:lstStyle/>
          <a:p>
            <a:pPr marL="0" indent="0">
              <a:buNone/>
            </a:pPr>
            <a:r>
              <a:rPr lang="it-IT" sz="1600" dirty="0"/>
              <a:t>I bambini ora si divertono a giocare con la ragnatela creata</a:t>
            </a:r>
          </a:p>
          <a:p>
            <a:pPr marL="0" indent="0">
              <a:buNone/>
            </a:pPr>
            <a:r>
              <a:rPr lang="it-IT" sz="1600" dirty="0"/>
              <a:t>Dal passare sopra e sotto i fili nascono diversi tipi di gioco inventati dai bambini</a:t>
            </a:r>
          </a:p>
          <a:p>
            <a:endParaRPr lang="it-IT" sz="1600" dirty="0"/>
          </a:p>
          <a:p>
            <a:r>
              <a:rPr lang="it-IT" sz="1600" dirty="0"/>
              <a:t>Gioco 1: “Chi tocca è l’UBRIACO” (titolo inventato dai bambini)</a:t>
            </a:r>
          </a:p>
          <a:p>
            <a:r>
              <a:rPr lang="it-IT" sz="1600" dirty="0"/>
              <a:t>Chi tocca il filo dovrà muoversi all’interno della ragnatela ondeggiando, proprio come un ubriaco.</a:t>
            </a:r>
          </a:p>
          <a:p>
            <a:r>
              <a:rPr lang="it-IT" sz="1600" dirty="0"/>
              <a:t>Gioco 2: “Ragnatele ondose”</a:t>
            </a:r>
          </a:p>
          <a:p>
            <a:r>
              <a:rPr lang="it-IT" sz="1600" dirty="0"/>
              <a:t>Ora sono le ragnatele che vengono mosse dalle insegnanti come onde e i “ragni ” non devono farsi toccare. Chi viene toccato dovrà mettersi a muovere la ragnatela.</a:t>
            </a:r>
          </a:p>
          <a:p>
            <a:r>
              <a:rPr lang="it-IT" sz="1600" dirty="0"/>
              <a:t>Gioco 3: “Tutto si può”</a:t>
            </a:r>
          </a:p>
          <a:p>
            <a:r>
              <a:rPr lang="it-IT" sz="1600" dirty="0"/>
              <a:t>Ogni ragno è libero di muoversi come più gli piace: saltare, strisciare, passare sopra o sotto...</a:t>
            </a:r>
          </a:p>
          <a:p>
            <a:endParaRPr lang="it-IT" dirty="0"/>
          </a:p>
          <a:p>
            <a:endParaRPr lang="it-IT" dirty="0"/>
          </a:p>
          <a:p>
            <a:endParaRPr lang="it-IT" dirty="0"/>
          </a:p>
        </p:txBody>
      </p:sp>
      <p:pic>
        <p:nvPicPr>
          <p:cNvPr id="6" name="Segnaposto immagine 5" descr="IMG_4102.jpg"/>
          <p:cNvPicPr>
            <a:picLocks noGrp="1" noChangeAspect="1"/>
          </p:cNvPicPr>
          <p:nvPr>
            <p:ph type="pic" idx="1"/>
          </p:nvPr>
        </p:nvPicPr>
        <p:blipFill rotWithShape="1">
          <a:blip r:embed="rId2" cstate="email">
            <a:extLst>
              <a:ext uri="{28A0092B-C50C-407E-A947-70E740481C1C}">
                <a14:useLocalDpi xmlns:a14="http://schemas.microsoft.com/office/drawing/2010/main" val="0"/>
              </a:ext>
            </a:extLst>
          </a:blip>
          <a:srcRect t="-912" b="-1649"/>
          <a:stretch/>
        </p:blipFill>
        <p:spPr>
          <a:xfrm>
            <a:off x="604685" y="995147"/>
            <a:ext cx="3539612" cy="3705611"/>
          </a:xfrm>
        </p:spPr>
      </p:pic>
      <p:sp>
        <p:nvSpPr>
          <p:cNvPr id="5" name="Smile 4"/>
          <p:cNvSpPr/>
          <p:nvPr/>
        </p:nvSpPr>
        <p:spPr>
          <a:xfrm>
            <a:off x="1981200" y="4165600"/>
            <a:ext cx="482600" cy="444500"/>
          </a:xfrm>
          <a:prstGeom prst="smileyFac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chemeClr val="accent5"/>
              </a:solidFill>
            </a:endParaRPr>
          </a:p>
        </p:txBody>
      </p:sp>
      <p:sp>
        <p:nvSpPr>
          <p:cNvPr id="7" name="Smile 6"/>
          <p:cNvSpPr/>
          <p:nvPr/>
        </p:nvSpPr>
        <p:spPr>
          <a:xfrm>
            <a:off x="977900" y="2882900"/>
            <a:ext cx="304800" cy="381000"/>
          </a:xfrm>
          <a:prstGeom prst="smileyFac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chemeClr val="accent5"/>
              </a:solidFill>
            </a:endParaRPr>
          </a:p>
        </p:txBody>
      </p:sp>
    </p:spTree>
    <p:extLst>
      <p:ext uri="{BB962C8B-B14F-4D97-AF65-F5344CB8AC3E}">
        <p14:creationId xmlns:p14="http://schemas.microsoft.com/office/powerpoint/2010/main" val="3063187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14144" y="1092541"/>
            <a:ext cx="7772400" cy="3656439"/>
          </a:xfrm>
        </p:spPr>
        <p:txBody>
          <a:bodyPr>
            <a:normAutofit fontScale="90000"/>
          </a:bodyPr>
          <a:lstStyle/>
          <a:p>
            <a:r>
              <a:rPr lang="it-IT" sz="3600" dirty="0"/>
              <a:t>L’esperienza ha coinvolto la Sezione Tartarughe composta da</a:t>
            </a:r>
            <a:br>
              <a:rPr lang="it-IT" sz="3600" dirty="0"/>
            </a:br>
            <a:r>
              <a:rPr lang="it-IT" sz="3600" dirty="0"/>
              <a:t> n. 21 bambini di 3 e 5 anni di età, </a:t>
            </a:r>
            <a:br>
              <a:rPr lang="it-IT" sz="3600" dirty="0"/>
            </a:br>
            <a:r>
              <a:rPr lang="it-IT" sz="3600" dirty="0"/>
              <a:t>le due insegnanti</a:t>
            </a:r>
            <a:br>
              <a:rPr lang="it-IT" sz="3600" dirty="0"/>
            </a:br>
            <a:r>
              <a:rPr lang="it-IT" sz="3600" dirty="0"/>
              <a:t>Renata Casadei, Daniela </a:t>
            </a:r>
            <a:r>
              <a:rPr lang="it-IT" sz="3600" dirty="0" err="1"/>
              <a:t>Incani</a:t>
            </a:r>
            <a:r>
              <a:rPr lang="it-IT" sz="3600" dirty="0"/>
              <a:t> </a:t>
            </a:r>
            <a:br>
              <a:rPr lang="it-IT" sz="3600" dirty="0"/>
            </a:br>
            <a:r>
              <a:rPr lang="it-IT" sz="3600" dirty="0"/>
              <a:t>e la tirocinante Teresa</a:t>
            </a:r>
            <a:r>
              <a:rPr lang="it-IT" sz="3600" dirty="0">
                <a:solidFill>
                  <a:srgbClr val="FF0000"/>
                </a:solidFill>
              </a:rPr>
              <a:t> </a:t>
            </a:r>
            <a:r>
              <a:rPr lang="it-IT" sz="3600" dirty="0" err="1">
                <a:solidFill>
                  <a:schemeClr val="bg1"/>
                </a:solidFill>
              </a:rPr>
              <a:t>Squeo</a:t>
            </a:r>
            <a:br>
              <a:rPr lang="it-IT" sz="3600" dirty="0"/>
            </a:br>
            <a:br>
              <a:rPr lang="it-IT" dirty="0"/>
            </a:br>
            <a:endParaRPr lang="it-IT" dirty="0"/>
          </a:p>
        </p:txBody>
      </p:sp>
    </p:spTree>
    <p:extLst>
      <p:ext uri="{BB962C8B-B14F-4D97-AF65-F5344CB8AC3E}">
        <p14:creationId xmlns:p14="http://schemas.microsoft.com/office/powerpoint/2010/main" val="23963470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1066800" y="1448784"/>
            <a:ext cx="7280787" cy="1630188"/>
          </a:xfrm>
        </p:spPr>
        <p:txBody>
          <a:bodyPr>
            <a:noAutofit/>
          </a:bodyPr>
          <a:lstStyle/>
          <a:p>
            <a:r>
              <a:rPr lang="it-IT" b="1" dirty="0"/>
              <a:t>Image schema sono concetti che si formano attraverso ripetute esperienze senso motorie. </a:t>
            </a:r>
            <a:br>
              <a:rPr lang="it-IT" b="1" dirty="0"/>
            </a:br>
            <a:r>
              <a:rPr lang="it-IT" b="1" dirty="0"/>
              <a:t>Plasmano  il linguaggio quotidiano...</a:t>
            </a:r>
            <a:br>
              <a:rPr lang="it-IT" b="1" dirty="0"/>
            </a:br>
            <a:endParaRPr lang="it-IT" b="1" dirty="0"/>
          </a:p>
        </p:txBody>
      </p:sp>
      <p:sp>
        <p:nvSpPr>
          <p:cNvPr id="4" name="Segnaposto contenuto 3"/>
          <p:cNvSpPr>
            <a:spLocks noGrp="1"/>
          </p:cNvSpPr>
          <p:nvPr>
            <p:ph sz="half" idx="2"/>
          </p:nvPr>
        </p:nvSpPr>
        <p:spPr>
          <a:xfrm>
            <a:off x="582295" y="3567435"/>
            <a:ext cx="3955628" cy="2169524"/>
          </a:xfrm>
        </p:spPr>
        <p:txBody>
          <a:bodyPr>
            <a:noAutofit/>
          </a:bodyPr>
          <a:lstStyle/>
          <a:p>
            <a:pPr>
              <a:buFontTx/>
              <a:buChar char="-"/>
            </a:pPr>
            <a:r>
              <a:rPr lang="it-IT" dirty="0">
                <a:solidFill>
                  <a:srgbClr val="073E87"/>
                </a:solidFill>
              </a:rPr>
              <a:t>una ragnatela con sopra la rugiada</a:t>
            </a:r>
            <a:br>
              <a:rPr lang="it-IT" dirty="0">
                <a:solidFill>
                  <a:srgbClr val="073E87"/>
                </a:solidFill>
              </a:rPr>
            </a:br>
            <a:r>
              <a:rPr lang="it-IT" dirty="0">
                <a:solidFill>
                  <a:srgbClr val="073E87"/>
                </a:solidFill>
              </a:rPr>
              <a:t>- passare sopra o sotto.</a:t>
            </a:r>
            <a:r>
              <a:rPr lang="it-IT" dirty="0">
                <a:solidFill>
                  <a:schemeClr val="tx1"/>
                </a:solidFill>
              </a:rPr>
              <a:t>..</a:t>
            </a:r>
          </a:p>
          <a:p>
            <a:pPr>
              <a:buFontTx/>
              <a:buChar char="-"/>
            </a:pPr>
            <a:br>
              <a:rPr lang="it-IT" dirty="0">
                <a:solidFill>
                  <a:schemeClr val="tx1"/>
                </a:solidFill>
              </a:rPr>
            </a:br>
            <a:endParaRPr lang="it-IT" dirty="0">
              <a:solidFill>
                <a:schemeClr val="tx1"/>
              </a:solidFill>
            </a:endParaRPr>
          </a:p>
          <a:p>
            <a:pPr>
              <a:buFontTx/>
              <a:buChar char="-"/>
            </a:pPr>
            <a:r>
              <a:rPr lang="it-IT" dirty="0"/>
              <a:t>-dal buco escono le ragnatele</a:t>
            </a:r>
          </a:p>
        </p:txBody>
      </p:sp>
      <p:sp>
        <p:nvSpPr>
          <p:cNvPr id="5" name="Segnaposto testo 4"/>
          <p:cNvSpPr>
            <a:spLocks noGrp="1"/>
          </p:cNvSpPr>
          <p:nvPr>
            <p:ph type="body" sz="quarter" idx="3"/>
          </p:nvPr>
        </p:nvSpPr>
        <p:spPr>
          <a:xfrm>
            <a:off x="1230618" y="2993955"/>
            <a:ext cx="6533535" cy="639762"/>
          </a:xfrm>
        </p:spPr>
        <p:txBody>
          <a:bodyPr>
            <a:normAutofit/>
          </a:bodyPr>
          <a:lstStyle/>
          <a:p>
            <a:r>
              <a:rPr lang="it-IT" i="1" dirty="0">
                <a:solidFill>
                  <a:srgbClr val="073E87"/>
                </a:solidFill>
              </a:rPr>
              <a:t>Proviamo a trovarli nelle parole dei bambini</a:t>
            </a:r>
          </a:p>
        </p:txBody>
      </p:sp>
      <p:sp>
        <p:nvSpPr>
          <p:cNvPr id="6" name="Segnaposto contenuto 5"/>
          <p:cNvSpPr>
            <a:spLocks noGrp="1"/>
          </p:cNvSpPr>
          <p:nvPr>
            <p:ph sz="quarter" idx="4"/>
          </p:nvPr>
        </p:nvSpPr>
        <p:spPr>
          <a:xfrm>
            <a:off x="4751705" y="3646867"/>
            <a:ext cx="3822192" cy="2090092"/>
          </a:xfrm>
        </p:spPr>
        <p:txBody>
          <a:bodyPr>
            <a:normAutofit fontScale="92500" lnSpcReduction="20000"/>
          </a:bodyPr>
          <a:lstStyle/>
          <a:p>
            <a:pPr marL="0" indent="0">
              <a:buNone/>
            </a:pPr>
            <a:r>
              <a:rPr lang="it-IT" dirty="0">
                <a:solidFill>
                  <a:srgbClr val="073E87"/>
                </a:solidFill>
              </a:rPr>
              <a:t>SPAZIO: su-giù, destra-sinistra, vicino-lontano, percorso</a:t>
            </a:r>
          </a:p>
          <a:p>
            <a:pPr marL="0" indent="0">
              <a:buNone/>
            </a:pPr>
            <a:endParaRPr lang="it-IT" dirty="0">
              <a:solidFill>
                <a:srgbClr val="073E87"/>
              </a:solidFill>
            </a:endParaRPr>
          </a:p>
          <a:p>
            <a:pPr marL="0" indent="0">
              <a:buNone/>
            </a:pPr>
            <a:endParaRPr lang="it-IT" dirty="0">
              <a:solidFill>
                <a:srgbClr val="073E87"/>
              </a:solidFill>
            </a:endParaRPr>
          </a:p>
          <a:p>
            <a:pPr marL="0" indent="0">
              <a:buNone/>
            </a:pPr>
            <a:endParaRPr lang="it-IT" dirty="0">
              <a:solidFill>
                <a:srgbClr val="073E87"/>
              </a:solidFill>
            </a:endParaRPr>
          </a:p>
          <a:p>
            <a:pPr marL="0" indent="0">
              <a:buNone/>
            </a:pPr>
            <a:r>
              <a:rPr lang="it-IT" dirty="0">
                <a:solidFill>
                  <a:srgbClr val="073E87"/>
                </a:solidFill>
              </a:rPr>
              <a:t>CONTENITORE: contenimento/ confinamento, dentro-fuori</a:t>
            </a:r>
          </a:p>
        </p:txBody>
      </p:sp>
      <p:sp>
        <p:nvSpPr>
          <p:cNvPr id="7" name="Segnaposto testo 5"/>
          <p:cNvSpPr>
            <a:spLocks noGrp="1"/>
          </p:cNvSpPr>
          <p:nvPr>
            <p:ph type="title"/>
          </p:nvPr>
        </p:nvSpPr>
        <p:spPr>
          <a:xfrm>
            <a:off x="457200" y="338328"/>
            <a:ext cx="8229600" cy="664562"/>
          </a:xfrm>
        </p:spPr>
        <p:txBody>
          <a:bodyPr>
            <a:noAutofit/>
          </a:bodyPr>
          <a:lstStyle/>
          <a:p>
            <a:r>
              <a:rPr lang="it-IT" sz="2800" dirty="0"/>
              <a:t>STRUMENTI PER CONOSCERE IL MONDO:</a:t>
            </a:r>
          </a:p>
          <a:p>
            <a:r>
              <a:rPr lang="it-IT" sz="2800" dirty="0"/>
              <a:t>IMAGE-SCHEMA </a:t>
            </a:r>
          </a:p>
        </p:txBody>
      </p:sp>
      <p:sp>
        <p:nvSpPr>
          <p:cNvPr id="9" name="Segnaposto testo 4"/>
          <p:cNvSpPr txBox="1">
            <a:spLocks/>
          </p:cNvSpPr>
          <p:nvPr/>
        </p:nvSpPr>
        <p:spPr>
          <a:xfrm>
            <a:off x="2366625" y="4854012"/>
            <a:ext cx="6533535" cy="639762"/>
          </a:xfrm>
          <a:prstGeom prst="rect">
            <a:avLst/>
          </a:prstGeom>
        </p:spPr>
        <p:txBody>
          <a:bodyPr vert="horz" lIns="91440" tIns="45720" rIns="91440" bIns="45720" rtlCol="0" anchor="ctr">
            <a:normAutofit/>
          </a:bodyPr>
          <a:lstStyle>
            <a:lvl1pPr marL="0" indent="0" algn="ctr" defTabSz="914400" rtl="0" eaLnBrk="1" latinLnBrk="0" hangingPunct="1">
              <a:spcBef>
                <a:spcPct val="20000"/>
              </a:spcBef>
              <a:buClr>
                <a:schemeClr val="accent1"/>
              </a:buClr>
              <a:buSzPct val="100000"/>
              <a:buFont typeface="Symbol" pitchFamily="18" charset="2"/>
              <a:buNone/>
              <a:defRPr sz="2400" b="0" i="0" kern="1200">
                <a:solidFill>
                  <a:schemeClr val="tx2"/>
                </a:solidFill>
                <a:latin typeface="+mj-lt"/>
                <a:ea typeface="+mn-ea"/>
                <a:cs typeface="+mn-cs"/>
              </a:defRPr>
            </a:lvl1pPr>
            <a:lvl2pPr marL="457200" indent="0" algn="l" defTabSz="914400" rtl="0" eaLnBrk="1" latinLnBrk="0" hangingPunct="1">
              <a:spcBef>
                <a:spcPct val="20000"/>
              </a:spcBef>
              <a:buClr>
                <a:schemeClr val="accent1"/>
              </a:buClr>
              <a:buSzPct val="100000"/>
              <a:buFont typeface="Symbol" pitchFamily="18" charset="2"/>
              <a:buNone/>
              <a:defRPr sz="2000" b="1" kern="1200">
                <a:solidFill>
                  <a:schemeClr val="tx2"/>
                </a:solidFill>
                <a:latin typeface="+mn-lt"/>
                <a:ea typeface="+mn-ea"/>
                <a:cs typeface="+mn-cs"/>
              </a:defRPr>
            </a:lvl2pPr>
            <a:lvl3pPr marL="914400" indent="0" algn="l" defTabSz="914400" rtl="0" eaLnBrk="1" latinLnBrk="0" hangingPunct="1">
              <a:spcBef>
                <a:spcPct val="20000"/>
              </a:spcBef>
              <a:buClr>
                <a:schemeClr val="accent1"/>
              </a:buClr>
              <a:buSzPct val="100000"/>
              <a:buFont typeface="Symbol" pitchFamily="18" charset="2"/>
              <a:buNone/>
              <a:defRPr sz="1800" b="1" kern="1200">
                <a:solidFill>
                  <a:schemeClr val="tx2"/>
                </a:solidFill>
                <a:latin typeface="+mn-lt"/>
                <a:ea typeface="+mn-ea"/>
                <a:cs typeface="+mn-cs"/>
              </a:defRPr>
            </a:lvl3pPr>
            <a:lvl4pPr marL="1371600" indent="0" algn="l" defTabSz="914400" rtl="0" eaLnBrk="1" latinLnBrk="0" hangingPunct="1">
              <a:spcBef>
                <a:spcPct val="20000"/>
              </a:spcBef>
              <a:buClr>
                <a:schemeClr val="accent1"/>
              </a:buClr>
              <a:buSzPct val="100000"/>
              <a:buFont typeface="Symbol" pitchFamily="18" charset="2"/>
              <a:buNone/>
              <a:defRPr sz="1600" b="1" kern="1200">
                <a:solidFill>
                  <a:schemeClr val="tx2"/>
                </a:solidFill>
                <a:latin typeface="+mn-lt"/>
                <a:ea typeface="+mn-ea"/>
                <a:cs typeface="+mn-cs"/>
              </a:defRPr>
            </a:lvl4pPr>
            <a:lvl5pPr marL="1828800" indent="0" algn="l" defTabSz="914400" rtl="0" eaLnBrk="1" latinLnBrk="0" hangingPunct="1">
              <a:spcBef>
                <a:spcPct val="20000"/>
              </a:spcBef>
              <a:buClr>
                <a:schemeClr val="accent1"/>
              </a:buClr>
              <a:buSzPct val="100000"/>
              <a:buFont typeface="Symbol" pitchFamily="18" charset="2"/>
              <a:buNone/>
              <a:defRPr sz="1600" b="1" kern="1200">
                <a:solidFill>
                  <a:schemeClr val="tx2"/>
                </a:solidFill>
                <a:latin typeface="+mn-lt"/>
                <a:ea typeface="+mn-ea"/>
                <a:cs typeface="+mn-cs"/>
              </a:defRPr>
            </a:lvl5pPr>
            <a:lvl6pPr marL="2286000" indent="0" algn="l" defTabSz="914400" rtl="0" eaLnBrk="1" latinLnBrk="0" hangingPunct="1">
              <a:spcBef>
                <a:spcPts val="384"/>
              </a:spcBef>
              <a:buClr>
                <a:schemeClr val="accent1"/>
              </a:buClr>
              <a:buFont typeface="Symbol" pitchFamily="18" charset="2"/>
              <a:buNone/>
              <a:defRPr sz="1600" b="1" kern="1200">
                <a:solidFill>
                  <a:schemeClr val="tx2"/>
                </a:solidFill>
                <a:latin typeface="+mn-lt"/>
                <a:ea typeface="+mn-ea"/>
                <a:cs typeface="+mn-cs"/>
              </a:defRPr>
            </a:lvl6pPr>
            <a:lvl7pPr marL="2743200" indent="0" algn="l" defTabSz="914400" rtl="0" eaLnBrk="1" latinLnBrk="0" hangingPunct="1">
              <a:spcBef>
                <a:spcPts val="384"/>
              </a:spcBef>
              <a:buClr>
                <a:schemeClr val="accent1"/>
              </a:buClr>
              <a:buFont typeface="Symbol" pitchFamily="18" charset="2"/>
              <a:buNone/>
              <a:defRPr sz="1600" b="1" kern="1200">
                <a:solidFill>
                  <a:schemeClr val="tx2"/>
                </a:solidFill>
                <a:latin typeface="+mn-lt"/>
                <a:ea typeface="+mn-ea"/>
                <a:cs typeface="+mn-cs"/>
              </a:defRPr>
            </a:lvl7pPr>
            <a:lvl8pPr marL="3200400" indent="0" algn="l" defTabSz="914400" rtl="0" eaLnBrk="1" latinLnBrk="0" hangingPunct="1">
              <a:spcBef>
                <a:spcPts val="384"/>
              </a:spcBef>
              <a:buClr>
                <a:schemeClr val="accent1"/>
              </a:buClr>
              <a:buFont typeface="Symbol" pitchFamily="18" charset="2"/>
              <a:buNone/>
              <a:defRPr sz="1600" b="1" kern="1200">
                <a:solidFill>
                  <a:schemeClr val="tx2"/>
                </a:solidFill>
                <a:latin typeface="+mn-lt"/>
                <a:ea typeface="+mn-ea"/>
                <a:cs typeface="+mn-cs"/>
              </a:defRPr>
            </a:lvl8pPr>
            <a:lvl9pPr marL="3657600" indent="0" algn="l" defTabSz="914400" rtl="0" eaLnBrk="1" latinLnBrk="0" hangingPunct="1">
              <a:spcBef>
                <a:spcPts val="384"/>
              </a:spcBef>
              <a:buClr>
                <a:schemeClr val="accent1"/>
              </a:buClr>
              <a:buFont typeface="Symbol" pitchFamily="18" charset="2"/>
              <a:buNone/>
              <a:defRPr sz="1600" b="1" kern="1200">
                <a:solidFill>
                  <a:schemeClr val="tx2"/>
                </a:solidFill>
                <a:latin typeface="+mn-lt"/>
                <a:ea typeface="+mn-ea"/>
                <a:cs typeface="+mn-cs"/>
              </a:defRPr>
            </a:lvl9pPr>
          </a:lstStyle>
          <a:p>
            <a:endParaRPr lang="it-IT" dirty="0"/>
          </a:p>
        </p:txBody>
      </p:sp>
    </p:spTree>
    <p:extLst>
      <p:ext uri="{BB962C8B-B14F-4D97-AF65-F5344CB8AC3E}">
        <p14:creationId xmlns:p14="http://schemas.microsoft.com/office/powerpoint/2010/main" val="21122127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338328"/>
            <a:ext cx="8229600" cy="896112"/>
          </a:xfrm>
        </p:spPr>
        <p:txBody>
          <a:bodyPr/>
          <a:lstStyle/>
          <a:p>
            <a:r>
              <a:rPr lang="it-IT" dirty="0"/>
              <a:t>ANALOGIE E METAFORE</a:t>
            </a:r>
          </a:p>
        </p:txBody>
      </p:sp>
      <p:sp>
        <p:nvSpPr>
          <p:cNvPr id="3" name="Segnaposto testo 2"/>
          <p:cNvSpPr>
            <a:spLocks noGrp="1"/>
          </p:cNvSpPr>
          <p:nvPr>
            <p:ph type="body" idx="1"/>
          </p:nvPr>
        </p:nvSpPr>
        <p:spPr>
          <a:xfrm>
            <a:off x="1021080" y="5059680"/>
            <a:ext cx="6629400" cy="1386364"/>
          </a:xfrm>
        </p:spPr>
        <p:txBody>
          <a:bodyPr>
            <a:normAutofit fontScale="92500"/>
          </a:bodyPr>
          <a:lstStyle/>
          <a:p>
            <a:r>
              <a:rPr lang="it-IT" dirty="0">
                <a:solidFill>
                  <a:srgbClr val="073E87"/>
                </a:solidFill>
              </a:rPr>
              <a:t>I bambini utilizzano analogie o metafore a seconda che conoscano o meno uno o entrambe i termini</a:t>
            </a:r>
            <a:r>
              <a:rPr lang="mr-IN" dirty="0">
                <a:solidFill>
                  <a:srgbClr val="073E87"/>
                </a:solidFill>
              </a:rPr>
              <a:t>…</a:t>
            </a:r>
            <a:endParaRPr lang="it-IT" dirty="0">
              <a:solidFill>
                <a:srgbClr val="073E87"/>
              </a:solidFill>
            </a:endParaRPr>
          </a:p>
          <a:p>
            <a:r>
              <a:rPr lang="it-IT" sz="2600" b="1" dirty="0">
                <a:solidFill>
                  <a:srgbClr val="073E87"/>
                </a:solidFill>
              </a:rPr>
              <a:t>per spiegare il mondo</a:t>
            </a:r>
          </a:p>
          <a:p>
            <a:endParaRPr lang="it-IT" dirty="0"/>
          </a:p>
        </p:txBody>
      </p:sp>
      <p:sp>
        <p:nvSpPr>
          <p:cNvPr id="7" name="Segnaposto contenuto 6"/>
          <p:cNvSpPr>
            <a:spLocks noGrp="1"/>
          </p:cNvSpPr>
          <p:nvPr>
            <p:ph sz="half" idx="2"/>
          </p:nvPr>
        </p:nvSpPr>
        <p:spPr>
          <a:xfrm>
            <a:off x="1706880" y="2270224"/>
            <a:ext cx="5516880" cy="2246769"/>
          </a:xfrm>
          <a:prstGeom prst="rect">
            <a:avLst/>
          </a:prstGeom>
        </p:spPr>
        <p:txBody>
          <a:bodyPr wrap="square">
            <a:spAutoFit/>
          </a:bodyPr>
          <a:lstStyle/>
          <a:p>
            <a:pPr marL="0" indent="0" algn="ctr">
              <a:buNone/>
            </a:pPr>
            <a:r>
              <a:rPr lang="it-IT" sz="2800" dirty="0"/>
              <a:t>A forma di rombo</a:t>
            </a:r>
            <a:br>
              <a:rPr lang="it-IT" sz="2800" dirty="0"/>
            </a:br>
            <a:r>
              <a:rPr lang="it-IT" sz="2800" dirty="0"/>
              <a:t>Sembra un disco</a:t>
            </a:r>
            <a:br>
              <a:rPr lang="it-IT" sz="2800" dirty="0"/>
            </a:br>
            <a:r>
              <a:rPr lang="it-IT" sz="2800" dirty="0"/>
              <a:t>Questo è a spirale</a:t>
            </a:r>
            <a:br>
              <a:rPr lang="it-IT" sz="2800" dirty="0"/>
            </a:br>
            <a:r>
              <a:rPr lang="it-IT" sz="2800" dirty="0"/>
              <a:t>Sembra polvere</a:t>
            </a:r>
            <a:br>
              <a:rPr lang="it-IT" sz="2800" dirty="0"/>
            </a:br>
            <a:r>
              <a:rPr lang="it-IT" sz="2800" dirty="0"/>
              <a:t>Come la farfalla</a:t>
            </a:r>
          </a:p>
        </p:txBody>
      </p:sp>
    </p:spTree>
    <p:extLst>
      <p:ext uri="{BB962C8B-B14F-4D97-AF65-F5344CB8AC3E}">
        <p14:creationId xmlns:p14="http://schemas.microsoft.com/office/powerpoint/2010/main" val="17217134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p:cNvSpPr>
            <a:spLocks noGrp="1"/>
          </p:cNvSpPr>
          <p:nvPr>
            <p:ph type="body" sz="half" idx="2"/>
          </p:nvPr>
        </p:nvSpPr>
        <p:spPr>
          <a:xfrm>
            <a:off x="914400" y="1828800"/>
            <a:ext cx="3352800" cy="3810000"/>
          </a:xfrm>
        </p:spPr>
        <p:txBody>
          <a:bodyPr>
            <a:noAutofit/>
          </a:bodyPr>
          <a:lstStyle/>
          <a:p>
            <a:pPr algn="just"/>
            <a:r>
              <a:rPr lang="it-IT" sz="1400" i="1" dirty="0"/>
              <a:t>Una storia è la ricerca di significato affettivo in una vicenda, che può evolvere e maturare fino a diventare ricerca di senso, di significato del mondo.</a:t>
            </a:r>
          </a:p>
          <a:p>
            <a:pPr algn="just"/>
            <a:r>
              <a:rPr lang="it-IT" sz="1400" b="1" i="1" dirty="0"/>
              <a:t>Affettività</a:t>
            </a:r>
            <a:r>
              <a:rPr lang="it-IT" sz="1400" i="1" dirty="0"/>
              <a:t> e </a:t>
            </a:r>
            <a:r>
              <a:rPr lang="it-IT" sz="1400" b="1" i="1" dirty="0"/>
              <a:t>significato </a:t>
            </a:r>
            <a:r>
              <a:rPr lang="it-IT" sz="1400" i="1" dirty="0"/>
              <a:t>sono due componenti essenziali della conoscenza. L’affettività ci avvicina alla realtà, che diventa significativa per noi e diventiamo interessati e capaci di esplorarla e conoscerla.</a:t>
            </a:r>
          </a:p>
          <a:p>
            <a:pPr algn="just"/>
            <a:r>
              <a:rPr lang="it-IT" sz="1400" i="1" dirty="0"/>
              <a:t>Le storie possono essere usate per guidare i bambini nella loro crescita fra le necessità affettive della prima infanzia e lo sviluppo dell’interesse per il mondo (naturale e tecnologico) degli anni successivi.</a:t>
            </a:r>
          </a:p>
          <a:p>
            <a:endParaRPr lang="it-IT" sz="1200" dirty="0"/>
          </a:p>
        </p:txBody>
      </p:sp>
      <p:sp>
        <p:nvSpPr>
          <p:cNvPr id="3" name="Titolo 2"/>
          <p:cNvSpPr>
            <a:spLocks noGrp="1"/>
          </p:cNvSpPr>
          <p:nvPr>
            <p:ph type="title"/>
          </p:nvPr>
        </p:nvSpPr>
        <p:spPr>
          <a:xfrm>
            <a:off x="691443" y="267840"/>
            <a:ext cx="7921038" cy="596160"/>
          </a:xfrm>
        </p:spPr>
        <p:txBody>
          <a:bodyPr/>
          <a:lstStyle/>
          <a:p>
            <a:pPr algn="ctr"/>
            <a:r>
              <a:rPr lang="it-IT" dirty="0">
                <a:solidFill>
                  <a:srgbClr val="FFFFFF"/>
                </a:solidFill>
              </a:rPr>
              <a:t>IL PICCOLO RAGNO TESSE E TACE</a:t>
            </a:r>
          </a:p>
        </p:txBody>
      </p:sp>
      <p:pic>
        <p:nvPicPr>
          <p:cNvPr id="5" name="Segnaposto contenuto 4" descr="IMG_4133.jpg"/>
          <p:cNvPicPr>
            <a:picLocks noGrp="1" noChangeAspect="1"/>
          </p:cNvPicPr>
          <p:nvPr>
            <p:ph idx="1"/>
          </p:nvPr>
        </p:nvPicPr>
        <p:blipFill>
          <a:blip r:embed="rId2" cstate="email">
            <a:extLst>
              <a:ext uri="{28A0092B-C50C-407E-A947-70E740481C1C}">
                <a14:useLocalDpi xmlns:a14="http://schemas.microsoft.com/office/drawing/2010/main" val="0"/>
              </a:ext>
            </a:extLst>
          </a:blip>
          <a:srcRect l="6855" r="6855"/>
          <a:stretch>
            <a:fillRect/>
          </a:stretch>
        </p:blipFill>
        <p:spPr/>
      </p:pic>
      <p:sp>
        <p:nvSpPr>
          <p:cNvPr id="6" name="Smile 5"/>
          <p:cNvSpPr/>
          <p:nvPr/>
        </p:nvSpPr>
        <p:spPr>
          <a:xfrm>
            <a:off x="5422900" y="3302000"/>
            <a:ext cx="431800" cy="406400"/>
          </a:xfrm>
          <a:prstGeom prst="smileyFac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dirty="0">
              <a:solidFill>
                <a:schemeClr val="accent5"/>
              </a:solidFill>
            </a:endParaRPr>
          </a:p>
        </p:txBody>
      </p:sp>
      <p:sp>
        <p:nvSpPr>
          <p:cNvPr id="7" name="Smile 6"/>
          <p:cNvSpPr/>
          <p:nvPr/>
        </p:nvSpPr>
        <p:spPr>
          <a:xfrm>
            <a:off x="4651962" y="3937000"/>
            <a:ext cx="516938" cy="431800"/>
          </a:xfrm>
          <a:prstGeom prst="smileyFac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chemeClr val="accent5"/>
              </a:solidFill>
            </a:endParaRPr>
          </a:p>
        </p:txBody>
      </p:sp>
      <p:sp>
        <p:nvSpPr>
          <p:cNvPr id="8" name="Smile 7"/>
          <p:cNvSpPr/>
          <p:nvPr/>
        </p:nvSpPr>
        <p:spPr>
          <a:xfrm>
            <a:off x="6743700" y="1993900"/>
            <a:ext cx="508000" cy="419100"/>
          </a:xfrm>
          <a:prstGeom prst="smileyFac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chemeClr val="accent5"/>
              </a:solidFill>
            </a:endParaRPr>
          </a:p>
        </p:txBody>
      </p:sp>
      <p:sp>
        <p:nvSpPr>
          <p:cNvPr id="9" name="Smile 8"/>
          <p:cNvSpPr/>
          <p:nvPr/>
        </p:nvSpPr>
        <p:spPr>
          <a:xfrm>
            <a:off x="6121400" y="4940300"/>
            <a:ext cx="622300" cy="673100"/>
          </a:xfrm>
          <a:prstGeom prst="smileyFac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chemeClr val="accent5"/>
              </a:solidFill>
            </a:endParaRPr>
          </a:p>
        </p:txBody>
      </p:sp>
    </p:spTree>
    <p:extLst>
      <p:ext uri="{BB962C8B-B14F-4D97-AF65-F5344CB8AC3E}">
        <p14:creationId xmlns:p14="http://schemas.microsoft.com/office/powerpoint/2010/main" val="675311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457200" y="338328"/>
            <a:ext cx="8229600" cy="708807"/>
          </a:xfrm>
        </p:spPr>
        <p:txBody>
          <a:bodyPr>
            <a:noAutofit/>
          </a:bodyPr>
          <a:lstStyle/>
          <a:p>
            <a:r>
              <a:rPr lang="it-IT" sz="2800" dirty="0"/>
              <a:t>DALL’ESPERIENZA LA CONOSCENZA</a:t>
            </a:r>
            <a:br>
              <a:rPr lang="it-IT" sz="2800" i="1" dirty="0"/>
            </a:br>
            <a:r>
              <a:rPr lang="it-IT" sz="2400" i="1" dirty="0"/>
              <a:t>(Gioco, sperimento, imparo)</a:t>
            </a:r>
          </a:p>
        </p:txBody>
      </p:sp>
      <p:sp>
        <p:nvSpPr>
          <p:cNvPr id="6" name="Segnaposto testo 5"/>
          <p:cNvSpPr>
            <a:spLocks noGrp="1"/>
          </p:cNvSpPr>
          <p:nvPr>
            <p:ph type="body" idx="1"/>
          </p:nvPr>
        </p:nvSpPr>
        <p:spPr>
          <a:xfrm>
            <a:off x="676656" y="1150374"/>
            <a:ext cx="3822192" cy="2167502"/>
          </a:xfrm>
        </p:spPr>
        <p:txBody>
          <a:bodyPr>
            <a:normAutofit/>
          </a:bodyPr>
          <a:lstStyle/>
          <a:p>
            <a:pPr algn="just"/>
            <a:r>
              <a:rPr lang="it-IT" sz="1600" dirty="0"/>
              <a:t>Dopo una settimana, mentre l’insegnante era al tavolino a scrivere, un bambino le si avvicina e le chiede:</a:t>
            </a:r>
          </a:p>
          <a:p>
            <a:pPr algn="just"/>
            <a:r>
              <a:rPr lang="it-IT" sz="1600" dirty="0"/>
              <a:t>S.: </a:t>
            </a:r>
            <a:r>
              <a:rPr lang="it-IT" sz="1600" i="1" dirty="0"/>
              <a:t>maestra mi fai una ragnatela?</a:t>
            </a:r>
          </a:p>
          <a:p>
            <a:pPr algn="just"/>
            <a:r>
              <a:rPr lang="it-IT" sz="1600" dirty="0"/>
              <a:t>Maestra: </a:t>
            </a:r>
            <a:r>
              <a:rPr lang="it-IT" sz="1600" i="1" dirty="0"/>
              <a:t>ti ricordi come l’abbiamo costruita in palestra?</a:t>
            </a:r>
          </a:p>
          <a:p>
            <a:pPr algn="just"/>
            <a:r>
              <a:rPr lang="it-IT" sz="1600" dirty="0"/>
              <a:t>S.: </a:t>
            </a:r>
            <a:r>
              <a:rPr lang="it-IT" sz="1600" i="1" dirty="0"/>
              <a:t>sì, siamo partiti dal centro....</a:t>
            </a:r>
          </a:p>
        </p:txBody>
      </p:sp>
      <p:pic>
        <p:nvPicPr>
          <p:cNvPr id="10" name="Segnaposto contenuto 9" descr="IMG_4131.jpg"/>
          <p:cNvPicPr>
            <a:picLocks noGrp="1" noChangeAspect="1"/>
          </p:cNvPicPr>
          <p:nvPr>
            <p:ph sz="half" idx="2"/>
          </p:nvPr>
        </p:nvPicPr>
        <p:blipFill>
          <a:blip r:embed="rId2" cstate="email">
            <a:extLst>
              <a:ext uri="{28A0092B-C50C-407E-A947-70E740481C1C}">
                <a14:useLocalDpi xmlns:a14="http://schemas.microsoft.com/office/drawing/2010/main" val="0"/>
              </a:ext>
            </a:extLst>
          </a:blip>
          <a:srcRect t="11330" b="11330"/>
          <a:stretch>
            <a:fillRect/>
          </a:stretch>
        </p:blipFill>
        <p:spPr/>
      </p:pic>
      <p:sp>
        <p:nvSpPr>
          <p:cNvPr id="8" name="Segnaposto testo 7"/>
          <p:cNvSpPr>
            <a:spLocks noGrp="1"/>
          </p:cNvSpPr>
          <p:nvPr>
            <p:ph type="body" sz="quarter" idx="3"/>
          </p:nvPr>
        </p:nvSpPr>
        <p:spPr>
          <a:xfrm>
            <a:off x="4648200" y="1257906"/>
            <a:ext cx="3822192" cy="2059970"/>
          </a:xfrm>
        </p:spPr>
        <p:txBody>
          <a:bodyPr>
            <a:noAutofit/>
          </a:bodyPr>
          <a:lstStyle/>
          <a:p>
            <a:pPr algn="just"/>
            <a:r>
              <a:rPr lang="it-IT" sz="1600" dirty="0"/>
              <a:t>S. In piena autonomia si mette a disegnare la sua ragnatela. Finita esclama: </a:t>
            </a:r>
            <a:r>
              <a:rPr lang="it-IT" sz="1600" i="1" dirty="0"/>
              <a:t>maestra, guarda</a:t>
            </a:r>
            <a:r>
              <a:rPr lang="it-IT" sz="1600" dirty="0"/>
              <a:t>!</a:t>
            </a:r>
          </a:p>
          <a:p>
            <a:pPr algn="just"/>
            <a:r>
              <a:rPr lang="it-IT" sz="1600" dirty="0"/>
              <a:t>Maestra: </a:t>
            </a:r>
            <a:r>
              <a:rPr lang="it-IT" sz="1600" i="1" dirty="0"/>
              <a:t>bravo, bellissima ragnatela! </a:t>
            </a:r>
            <a:r>
              <a:rPr lang="it-IT" sz="1600" dirty="0"/>
              <a:t>Cosa sono quei quadrati?</a:t>
            </a:r>
          </a:p>
          <a:p>
            <a:pPr algn="just"/>
            <a:r>
              <a:rPr lang="it-IT" sz="1600" dirty="0"/>
              <a:t>S.: </a:t>
            </a:r>
            <a:r>
              <a:rPr lang="it-IT" sz="1600" i="1" dirty="0"/>
              <a:t>gli scatoloni!</a:t>
            </a:r>
          </a:p>
          <a:p>
            <a:r>
              <a:rPr lang="it-IT" sz="1600" b="1" dirty="0"/>
              <a:t>Attraverso l’esperienza si elabora, si impara e non si dimentica.</a:t>
            </a:r>
          </a:p>
        </p:txBody>
      </p:sp>
      <p:pic>
        <p:nvPicPr>
          <p:cNvPr id="11" name="Segnaposto contenuto 10" descr="IMG_4132.jpg"/>
          <p:cNvPicPr>
            <a:picLocks noGrp="1" noChangeAspect="1"/>
          </p:cNvPicPr>
          <p:nvPr>
            <p:ph sz="quarter" idx="4"/>
          </p:nvPr>
        </p:nvPicPr>
        <p:blipFill rotWithShape="1">
          <a:blip r:embed="rId3" cstate="email">
            <a:extLst>
              <a:ext uri="{28A0092B-C50C-407E-A947-70E740481C1C}">
                <a14:useLocalDpi xmlns:a14="http://schemas.microsoft.com/office/drawing/2010/main" val="0"/>
              </a:ext>
            </a:extLst>
          </a:blip>
          <a:srcRect l="7284" t="9216" r="10162" b="12282"/>
          <a:stretch/>
        </p:blipFill>
        <p:spPr>
          <a:xfrm>
            <a:off x="5191432" y="3533049"/>
            <a:ext cx="3598607" cy="2593114"/>
          </a:xfrm>
        </p:spPr>
      </p:pic>
      <p:sp>
        <p:nvSpPr>
          <p:cNvPr id="7" name="Smile 6"/>
          <p:cNvSpPr/>
          <p:nvPr/>
        </p:nvSpPr>
        <p:spPr>
          <a:xfrm>
            <a:off x="3556000" y="3799749"/>
            <a:ext cx="622300" cy="533400"/>
          </a:xfrm>
          <a:prstGeom prst="smileyFac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chemeClr val="accent5"/>
              </a:solidFill>
            </a:endParaRPr>
          </a:p>
        </p:txBody>
      </p:sp>
      <p:sp>
        <p:nvSpPr>
          <p:cNvPr id="9" name="Smile 8"/>
          <p:cNvSpPr/>
          <p:nvPr/>
        </p:nvSpPr>
        <p:spPr>
          <a:xfrm>
            <a:off x="1816100" y="3533048"/>
            <a:ext cx="622300" cy="645251"/>
          </a:xfrm>
          <a:prstGeom prst="smileyFac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chemeClr val="accent5"/>
              </a:solidFill>
            </a:endParaRPr>
          </a:p>
        </p:txBody>
      </p:sp>
    </p:spTree>
    <p:extLst>
      <p:ext uri="{BB962C8B-B14F-4D97-AF65-F5344CB8AC3E}">
        <p14:creationId xmlns:p14="http://schemas.microsoft.com/office/powerpoint/2010/main" val="38469815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testo 2"/>
          <p:cNvSpPr>
            <a:spLocks noGrp="1"/>
          </p:cNvSpPr>
          <p:nvPr>
            <p:ph type="body" idx="1"/>
          </p:nvPr>
        </p:nvSpPr>
        <p:spPr>
          <a:xfrm>
            <a:off x="1367365" y="324465"/>
            <a:ext cx="6417734" cy="530941"/>
          </a:xfrm>
        </p:spPr>
        <p:txBody>
          <a:bodyPr>
            <a:normAutofit fontScale="92500" lnSpcReduction="10000"/>
          </a:bodyPr>
          <a:lstStyle/>
          <a:p>
            <a:r>
              <a:rPr lang="it-IT" sz="3200" i="1" dirty="0">
                <a:solidFill>
                  <a:srgbClr val="FF0000"/>
                </a:solidFill>
              </a:rPr>
              <a:t>Per continuare il percorso</a:t>
            </a:r>
          </a:p>
        </p:txBody>
      </p:sp>
      <p:sp>
        <p:nvSpPr>
          <p:cNvPr id="6" name="Titolo 1"/>
          <p:cNvSpPr>
            <a:spLocks noGrp="1"/>
          </p:cNvSpPr>
          <p:nvPr>
            <p:ph type="title"/>
          </p:nvPr>
        </p:nvSpPr>
        <p:spPr>
          <a:xfrm>
            <a:off x="690032" y="1578078"/>
            <a:ext cx="7772400" cy="4114800"/>
          </a:xfrm>
        </p:spPr>
        <p:txBody>
          <a:bodyPr>
            <a:normAutofit fontScale="90000"/>
          </a:bodyPr>
          <a:lstStyle/>
          <a:p>
            <a:pPr algn="ctr"/>
            <a:r>
              <a:rPr lang="it-IT" dirty="0"/>
              <a:t>«</a:t>
            </a:r>
            <a:r>
              <a:rPr lang="it-IT" sz="4000" dirty="0"/>
              <a:t>Resistenza/debolezza»</a:t>
            </a:r>
            <a:br>
              <a:rPr lang="it-IT" dirty="0"/>
            </a:br>
            <a:r>
              <a:rPr lang="it-IT" sz="3100" dirty="0"/>
              <a:t>attraverso l’esperienza si possono indagare questi concetti e allargare la scoperta anche i concetti di </a:t>
            </a:r>
            <a:r>
              <a:rPr lang="it-IT" sz="4000" dirty="0"/>
              <a:t>«fragilità/elasticità»</a:t>
            </a:r>
            <a:br>
              <a:rPr lang="it-IT" sz="4000" dirty="0"/>
            </a:br>
            <a:br>
              <a:rPr lang="it-IT" sz="3100" dirty="0"/>
            </a:br>
            <a:r>
              <a:rPr lang="it-IT" sz="3100" dirty="0"/>
              <a:t>Come possiamo sperimentare con il corpo?</a:t>
            </a:r>
            <a:br>
              <a:rPr lang="it-IT" sz="3100" dirty="0"/>
            </a:br>
            <a:r>
              <a:rPr lang="it-IT" dirty="0">
                <a:solidFill>
                  <a:schemeClr val="tx1"/>
                </a:solidFill>
              </a:rPr>
              <a:t> </a:t>
            </a:r>
            <a:r>
              <a:rPr lang="it-IT" sz="3100" dirty="0"/>
              <a:t>Quali materiali possono usare per scoprire e fare esperienza di queste caratteristiche?</a:t>
            </a:r>
            <a:br>
              <a:rPr lang="it-IT" sz="3100" dirty="0"/>
            </a:br>
            <a:endParaRPr lang="it-IT" sz="3100" dirty="0"/>
          </a:p>
        </p:txBody>
      </p:sp>
    </p:spTree>
    <p:extLst>
      <p:ext uri="{BB962C8B-B14F-4D97-AF65-F5344CB8AC3E}">
        <p14:creationId xmlns:p14="http://schemas.microsoft.com/office/powerpoint/2010/main" val="519247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868333" y="304799"/>
            <a:ext cx="3812645" cy="1854201"/>
          </a:xfrm>
        </p:spPr>
        <p:txBody>
          <a:bodyPr>
            <a:normAutofit/>
          </a:bodyPr>
          <a:lstStyle/>
          <a:p>
            <a:pPr algn="just"/>
            <a:r>
              <a:rPr lang="it-IT" sz="1400" i="1" dirty="0"/>
              <a:t>“I bambini esplorano continuamente la realtà e imparano a riflettere sulle proprie esperienze descrivendole, rappresentandole, riorganizzandole con diversi criteri. Pongono così le basi per la successiva elaborazione di concetti scientifici e matematici che verranno proposti nella scuola primaria”</a:t>
            </a:r>
            <a:br>
              <a:rPr lang="it-IT" sz="1400" i="1" dirty="0"/>
            </a:br>
            <a:r>
              <a:rPr lang="it-IT" sz="1400" i="1" dirty="0"/>
              <a:t> (Indicazioni 2012)</a:t>
            </a:r>
          </a:p>
        </p:txBody>
      </p:sp>
      <p:sp>
        <p:nvSpPr>
          <p:cNvPr id="3" name="Segnaposto testo 2"/>
          <p:cNvSpPr>
            <a:spLocks noGrp="1"/>
          </p:cNvSpPr>
          <p:nvPr>
            <p:ph type="body" sz="half" idx="2"/>
          </p:nvPr>
        </p:nvSpPr>
        <p:spPr/>
        <p:txBody>
          <a:bodyPr>
            <a:normAutofit/>
          </a:bodyPr>
          <a:lstStyle/>
          <a:p>
            <a:r>
              <a:rPr lang="it-IT" sz="1600" dirty="0"/>
              <a:t>A questa età, l’educazione scientifica è favorire l’atteggiamento spontaneo dei bambini che sono interessati non alla scienza, come prodotto culturale, bensì alla scoperta del mondo.</a:t>
            </a:r>
          </a:p>
        </p:txBody>
      </p:sp>
      <p:pic>
        <p:nvPicPr>
          <p:cNvPr id="5" name="Segnaposto immagine 4" descr="GJNV8272 (1).jpg"/>
          <p:cNvPicPr>
            <a:picLocks noGrp="1" noChangeAspect="1"/>
          </p:cNvPicPr>
          <p:nvPr>
            <p:ph type="pic" idx="1"/>
          </p:nvPr>
        </p:nvPicPr>
        <p:blipFill>
          <a:blip r:embed="rId2" cstate="email">
            <a:extLst>
              <a:ext uri="{28A0092B-C50C-407E-A947-70E740481C1C}">
                <a14:useLocalDpi xmlns:a14="http://schemas.microsoft.com/office/drawing/2010/main" val="0"/>
              </a:ext>
            </a:extLst>
          </a:blip>
          <a:srcRect t="19229" b="19229"/>
          <a:stretch>
            <a:fillRect/>
          </a:stretch>
        </p:blipFill>
        <p:spPr/>
      </p:pic>
      <p:sp>
        <p:nvSpPr>
          <p:cNvPr id="6" name="Smile 5"/>
          <p:cNvSpPr/>
          <p:nvPr/>
        </p:nvSpPr>
        <p:spPr>
          <a:xfrm>
            <a:off x="3314700" y="2101850"/>
            <a:ext cx="412750" cy="247650"/>
          </a:xfrm>
          <a:prstGeom prst="smileyFac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chemeClr val="accent5"/>
              </a:solidFill>
            </a:endParaRPr>
          </a:p>
        </p:txBody>
      </p:sp>
    </p:spTree>
    <p:extLst>
      <p:ext uri="{BB962C8B-B14F-4D97-AF65-F5344CB8AC3E}">
        <p14:creationId xmlns:p14="http://schemas.microsoft.com/office/powerpoint/2010/main" val="2687020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457200" y="338328"/>
            <a:ext cx="8229600" cy="1018524"/>
          </a:xfrm>
        </p:spPr>
        <p:txBody>
          <a:bodyPr/>
          <a:lstStyle/>
          <a:p>
            <a:r>
              <a:rPr lang="it-IT" dirty="0"/>
              <a:t>COSA È ACCADUTO</a:t>
            </a:r>
          </a:p>
        </p:txBody>
      </p:sp>
      <p:sp>
        <p:nvSpPr>
          <p:cNvPr id="4" name="Segnaposto testo 3"/>
          <p:cNvSpPr>
            <a:spLocks noGrp="1"/>
          </p:cNvSpPr>
          <p:nvPr>
            <p:ph type="body" idx="1"/>
          </p:nvPr>
        </p:nvSpPr>
        <p:spPr>
          <a:xfrm>
            <a:off x="676656" y="1253614"/>
            <a:ext cx="3822192" cy="2064262"/>
          </a:xfrm>
        </p:spPr>
        <p:txBody>
          <a:bodyPr>
            <a:normAutofit fontScale="77500" lnSpcReduction="20000"/>
          </a:bodyPr>
          <a:lstStyle/>
          <a:p>
            <a:pPr algn="just"/>
            <a:r>
              <a:rPr lang="it-IT" dirty="0"/>
              <a:t>Un giorno di gennaio, dopo pranzo, siamo andati in giardino a giocare. Tutto procedeva nella norma, quando all’improvviso una bimba ha gridato forte e ha chiamato l’insegnante per farle vedere cosa aveva trovato nel ponte tibetano: una ragnatela imperlata di rugiada.</a:t>
            </a:r>
          </a:p>
          <a:p>
            <a:endParaRPr lang="it-IT" dirty="0"/>
          </a:p>
        </p:txBody>
      </p:sp>
      <p:pic>
        <p:nvPicPr>
          <p:cNvPr id="7" name="Segnaposto contenuto 6" descr="IMG_20200108_125128.jpg"/>
          <p:cNvPicPr>
            <a:picLocks noGrp="1" noChangeAspect="1"/>
          </p:cNvPicPr>
          <p:nvPr>
            <p:ph sz="half" idx="2"/>
          </p:nvPr>
        </p:nvPicPr>
        <p:blipFill>
          <a:blip r:embed="rId2" cstate="email">
            <a:extLst>
              <a:ext uri="{28A0092B-C50C-407E-A947-70E740481C1C}">
                <a14:useLocalDpi xmlns:a14="http://schemas.microsoft.com/office/drawing/2010/main" val="0"/>
              </a:ext>
            </a:extLst>
          </a:blip>
          <a:srcRect t="23519" b="23519"/>
          <a:stretch>
            <a:fillRect/>
          </a:stretch>
        </p:blipFill>
        <p:spPr/>
      </p:pic>
      <p:sp>
        <p:nvSpPr>
          <p:cNvPr id="5" name="Segnaposto testo 4"/>
          <p:cNvSpPr>
            <a:spLocks noGrp="1"/>
          </p:cNvSpPr>
          <p:nvPr>
            <p:ph type="body" sz="quarter" idx="3"/>
          </p:nvPr>
        </p:nvSpPr>
        <p:spPr>
          <a:xfrm>
            <a:off x="4648200" y="1253614"/>
            <a:ext cx="3822192" cy="1607573"/>
          </a:xfrm>
        </p:spPr>
        <p:txBody>
          <a:bodyPr>
            <a:normAutofit/>
          </a:bodyPr>
          <a:lstStyle/>
          <a:p>
            <a:pPr algn="just"/>
            <a:r>
              <a:rPr lang="it-IT" sz="1900" dirty="0"/>
              <a:t>L’insegnante fotografa la ragnatela perché coglie lo stupore prima della bimba che l’ha trovata, poi di tutti gli altri bambini che sono corsi per vedere cosa accadeva.</a:t>
            </a:r>
          </a:p>
          <a:p>
            <a:pPr algn="just"/>
            <a:endParaRPr lang="it-IT" sz="1600" dirty="0"/>
          </a:p>
        </p:txBody>
      </p:sp>
      <p:pic>
        <p:nvPicPr>
          <p:cNvPr id="8" name="Segnaposto contenuto 7" descr="IMG_20200108_125257.jpg"/>
          <p:cNvPicPr>
            <a:picLocks noGrp="1" noChangeAspect="1"/>
          </p:cNvPicPr>
          <p:nvPr>
            <p:ph sz="quarter" idx="4"/>
          </p:nvPr>
        </p:nvPicPr>
        <p:blipFill>
          <a:blip r:embed="rId3" cstate="email">
            <a:extLst>
              <a:ext uri="{28A0092B-C50C-407E-A947-70E740481C1C}">
                <a14:useLocalDpi xmlns:a14="http://schemas.microsoft.com/office/drawing/2010/main" val="0"/>
              </a:ext>
            </a:extLst>
          </a:blip>
          <a:srcRect t="23541" b="23541"/>
          <a:stretch>
            <a:fillRect/>
          </a:stretch>
        </p:blipFill>
        <p:spPr/>
      </p:pic>
    </p:spTree>
    <p:extLst>
      <p:ext uri="{BB962C8B-B14F-4D97-AF65-F5344CB8AC3E}">
        <p14:creationId xmlns:p14="http://schemas.microsoft.com/office/powerpoint/2010/main" val="2006454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type="body" sz="half" idx="2"/>
          </p:nvPr>
        </p:nvSpPr>
        <p:spPr>
          <a:xfrm>
            <a:off x="367695" y="2306751"/>
            <a:ext cx="3629118" cy="3893574"/>
          </a:xfrm>
        </p:spPr>
        <p:txBody>
          <a:bodyPr>
            <a:normAutofit/>
          </a:bodyPr>
          <a:lstStyle/>
          <a:p>
            <a:pPr marL="0" indent="0" algn="just">
              <a:buNone/>
            </a:pPr>
            <a:r>
              <a:rPr lang="it-IT" sz="2200" dirty="0"/>
              <a:t>Maestra: </a:t>
            </a:r>
            <a:r>
              <a:rPr lang="it-IT" sz="2200" i="1" dirty="0"/>
              <a:t>ti ricordi M. quando siamo andate laggiù, dove c’erano le scale con la porta dell’allarme, ti ricordi cosa abbiamo visto? </a:t>
            </a:r>
          </a:p>
          <a:p>
            <a:pPr algn="just"/>
            <a:r>
              <a:rPr lang="it-IT" sz="2200" i="1" dirty="0"/>
              <a:t>C’era una cosa che ci attraeva ed era strana.</a:t>
            </a:r>
          </a:p>
          <a:p>
            <a:pPr algn="just"/>
            <a:r>
              <a:rPr lang="it-IT" sz="2200" i="1" dirty="0"/>
              <a:t>Ti ricordi cos’era?</a:t>
            </a:r>
          </a:p>
          <a:p>
            <a:pPr algn="just"/>
            <a:r>
              <a:rPr lang="it-IT" sz="2200" dirty="0"/>
              <a:t>M.: </a:t>
            </a:r>
            <a:r>
              <a:rPr lang="it-IT" sz="2200" i="1" dirty="0"/>
              <a:t>sì, una ragnatela!</a:t>
            </a:r>
          </a:p>
        </p:txBody>
      </p:sp>
      <p:sp>
        <p:nvSpPr>
          <p:cNvPr id="4" name="Titolo 3"/>
          <p:cNvSpPr>
            <a:spLocks noGrp="1"/>
          </p:cNvSpPr>
          <p:nvPr>
            <p:ph type="title"/>
          </p:nvPr>
        </p:nvSpPr>
        <p:spPr>
          <a:xfrm>
            <a:off x="568011" y="-3261"/>
            <a:ext cx="8296953" cy="796862"/>
          </a:xfrm>
        </p:spPr>
        <p:txBody>
          <a:bodyPr>
            <a:noAutofit/>
          </a:bodyPr>
          <a:lstStyle/>
          <a:p>
            <a:pPr algn="ctr"/>
            <a:r>
              <a:rPr lang="it-IT" sz="4400" dirty="0">
                <a:solidFill>
                  <a:schemeClr val="bg1"/>
                </a:solidFill>
              </a:rPr>
              <a:t>LA CONVERSAZIONE</a:t>
            </a:r>
          </a:p>
        </p:txBody>
      </p:sp>
      <p:sp>
        <p:nvSpPr>
          <p:cNvPr id="6" name="Titolo 3"/>
          <p:cNvSpPr txBox="1">
            <a:spLocks/>
          </p:cNvSpPr>
          <p:nvPr/>
        </p:nvSpPr>
        <p:spPr>
          <a:xfrm>
            <a:off x="1386348" y="1078721"/>
            <a:ext cx="6666271" cy="809073"/>
          </a:xfrm>
          <a:prstGeom prst="rect">
            <a:avLst/>
          </a:prstGeom>
        </p:spPr>
        <p:txBody>
          <a:bodyPr vert="horz" lIns="91440" tIns="45720" rIns="91440" bIns="45720" rtlCol="0" anchor="b">
            <a:normAutofit fontScale="92500"/>
          </a:bodyPr>
          <a:lstStyle>
            <a:lvl1pPr algn="l" defTabSz="914400" rtl="0" eaLnBrk="1" latinLnBrk="0" hangingPunct="1">
              <a:spcBef>
                <a:spcPct val="0"/>
              </a:spcBef>
              <a:buNone/>
              <a:defRPr sz="32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it-IT" sz="2000" dirty="0"/>
              <a:t>Il giorno successivo, nel momento del cerchio, le insegnanti mostrano le foto della ragnatela e si avvia una conversazione</a:t>
            </a:r>
          </a:p>
        </p:txBody>
      </p:sp>
      <p:pic>
        <p:nvPicPr>
          <p:cNvPr id="7" name="Segnaposto contenuto 4" descr="IMG_3635.jpg"/>
          <p:cNvPicPr>
            <a:picLocks noGrp="1" noChangeAspect="1"/>
          </p:cNvPicPr>
          <p:nvPr>
            <p:ph idx="1"/>
          </p:nvPr>
        </p:nvPicPr>
        <p:blipFill>
          <a:blip r:embed="rId2" cstate="email">
            <a:extLst>
              <a:ext uri="{28A0092B-C50C-407E-A947-70E740481C1C}">
                <a14:useLocalDpi xmlns:a14="http://schemas.microsoft.com/office/drawing/2010/main" val="0"/>
              </a:ext>
            </a:extLst>
          </a:blip>
          <a:srcRect l="1468" r="1468"/>
          <a:stretch>
            <a:fillRect/>
          </a:stretch>
        </p:blipFill>
        <p:spPr>
          <a:xfrm>
            <a:off x="4380271" y="2123768"/>
            <a:ext cx="4174497" cy="4076557"/>
          </a:xfrm>
        </p:spPr>
      </p:pic>
      <p:sp>
        <p:nvSpPr>
          <p:cNvPr id="3" name="Smile 2"/>
          <p:cNvSpPr/>
          <p:nvPr/>
        </p:nvSpPr>
        <p:spPr>
          <a:xfrm>
            <a:off x="5892800" y="2997200"/>
            <a:ext cx="508000" cy="533400"/>
          </a:xfrm>
          <a:prstGeom prst="smileyFac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chemeClr val="accent5"/>
              </a:solidFill>
            </a:endParaRPr>
          </a:p>
        </p:txBody>
      </p:sp>
      <p:sp>
        <p:nvSpPr>
          <p:cNvPr id="8" name="Smile 7"/>
          <p:cNvSpPr/>
          <p:nvPr/>
        </p:nvSpPr>
        <p:spPr>
          <a:xfrm>
            <a:off x="6515100" y="2997200"/>
            <a:ext cx="444500" cy="533400"/>
          </a:xfrm>
          <a:prstGeom prst="smileyFac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chemeClr val="accent5"/>
              </a:solidFill>
            </a:endParaRPr>
          </a:p>
        </p:txBody>
      </p:sp>
      <p:sp>
        <p:nvSpPr>
          <p:cNvPr id="9" name="Smile 8"/>
          <p:cNvSpPr/>
          <p:nvPr/>
        </p:nvSpPr>
        <p:spPr>
          <a:xfrm>
            <a:off x="7226300" y="3276600"/>
            <a:ext cx="495300" cy="533400"/>
          </a:xfrm>
          <a:prstGeom prst="smileyFac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chemeClr val="accent5"/>
              </a:solidFill>
            </a:endParaRPr>
          </a:p>
        </p:txBody>
      </p:sp>
      <p:sp>
        <p:nvSpPr>
          <p:cNvPr id="10" name="Smile 9"/>
          <p:cNvSpPr/>
          <p:nvPr/>
        </p:nvSpPr>
        <p:spPr>
          <a:xfrm>
            <a:off x="4380271" y="3416300"/>
            <a:ext cx="445729" cy="533400"/>
          </a:xfrm>
          <a:prstGeom prst="smileyFac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chemeClr val="accent5"/>
              </a:solidFill>
            </a:endParaRPr>
          </a:p>
        </p:txBody>
      </p:sp>
    </p:spTree>
    <p:extLst>
      <p:ext uri="{BB962C8B-B14F-4D97-AF65-F5344CB8AC3E}">
        <p14:creationId xmlns:p14="http://schemas.microsoft.com/office/powerpoint/2010/main" val="1403014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half" idx="2"/>
          </p:nvPr>
        </p:nvSpPr>
        <p:spPr>
          <a:xfrm>
            <a:off x="781665" y="1179871"/>
            <a:ext cx="7388941" cy="5250426"/>
          </a:xfrm>
        </p:spPr>
        <p:txBody>
          <a:bodyPr>
            <a:normAutofit fontScale="92500" lnSpcReduction="20000"/>
          </a:bodyPr>
          <a:lstStyle/>
          <a:p>
            <a:pPr algn="just"/>
            <a:r>
              <a:rPr lang="it-IT" sz="2000" dirty="0"/>
              <a:t>Maestra: </a:t>
            </a:r>
            <a:r>
              <a:rPr lang="it-IT" sz="2000" i="1" dirty="0"/>
              <a:t>sì, una ragnatela, una ragnatela normale? Era una ragnatela un po’ strana (...)</a:t>
            </a:r>
          </a:p>
          <a:p>
            <a:pPr algn="just"/>
            <a:r>
              <a:rPr lang="it-IT" sz="2000" i="1" dirty="0"/>
              <a:t>M.: aveva le gocce, delle goccioline</a:t>
            </a:r>
          </a:p>
          <a:p>
            <a:pPr algn="just"/>
            <a:r>
              <a:rPr lang="it-IT" sz="2000" i="1" dirty="0"/>
              <a:t>C.: poi ne abbiamo vista un’altra con le gocce</a:t>
            </a:r>
          </a:p>
          <a:p>
            <a:r>
              <a:rPr lang="it-IT" sz="2000" dirty="0"/>
              <a:t>Maestra: </a:t>
            </a:r>
            <a:r>
              <a:rPr lang="it-IT" sz="2000" i="1" dirty="0"/>
              <a:t>cosa vuol dire una ragnatela con le gocce? Goccioline di che cosa?</a:t>
            </a:r>
          </a:p>
          <a:p>
            <a:pPr algn="just"/>
            <a:r>
              <a:rPr lang="it-IT" sz="2000" dirty="0"/>
              <a:t>F.: </a:t>
            </a:r>
            <a:r>
              <a:rPr lang="it-IT" sz="2000" i="1" dirty="0"/>
              <a:t>di pioggia</a:t>
            </a:r>
          </a:p>
          <a:p>
            <a:pPr algn="just"/>
            <a:r>
              <a:rPr lang="it-IT" sz="2000" dirty="0"/>
              <a:t>G.: </a:t>
            </a:r>
            <a:r>
              <a:rPr lang="it-IT" sz="2000" i="1" dirty="0"/>
              <a:t>io l’ho vista e io l’ho toccata</a:t>
            </a:r>
          </a:p>
          <a:p>
            <a:pPr algn="just"/>
            <a:r>
              <a:rPr lang="it-IT" sz="2000" dirty="0"/>
              <a:t>Maestra: </a:t>
            </a:r>
            <a:r>
              <a:rPr lang="it-IT" sz="2000" i="1" dirty="0"/>
              <a:t>cos’è successo dopo che l’hai toccata?</a:t>
            </a:r>
          </a:p>
          <a:p>
            <a:pPr algn="just"/>
            <a:r>
              <a:rPr lang="it-IT" sz="2000" dirty="0"/>
              <a:t>G.: </a:t>
            </a:r>
            <a:r>
              <a:rPr lang="it-IT" sz="2000" i="1" dirty="0"/>
              <a:t>sono cadute tante goccioline e sono rimaste tante ragnatele</a:t>
            </a:r>
          </a:p>
          <a:p>
            <a:pPr algn="just"/>
            <a:r>
              <a:rPr lang="it-IT" sz="2000" dirty="0"/>
              <a:t>Maestra: </a:t>
            </a:r>
            <a:r>
              <a:rPr lang="it-IT" sz="2000" i="1" dirty="0"/>
              <a:t>quando tu l’hai toccata cosa è successo, la ragnatela.....</a:t>
            </a:r>
          </a:p>
          <a:p>
            <a:pPr algn="just"/>
            <a:r>
              <a:rPr lang="it-IT" sz="2000" dirty="0"/>
              <a:t>G.: ...</a:t>
            </a:r>
            <a:r>
              <a:rPr lang="it-IT" sz="2000" i="1" dirty="0"/>
              <a:t>si è tutta rotta</a:t>
            </a:r>
          </a:p>
          <a:p>
            <a:pPr algn="just"/>
            <a:r>
              <a:rPr lang="it-IT" sz="2000" dirty="0"/>
              <a:t>Maestra: </a:t>
            </a:r>
            <a:r>
              <a:rPr lang="it-IT" sz="2000" i="1" dirty="0"/>
              <a:t>perché la ragnatela com’è? È un po’....</a:t>
            </a:r>
          </a:p>
          <a:p>
            <a:pPr algn="just"/>
            <a:r>
              <a:rPr lang="it-IT" sz="2000" dirty="0"/>
              <a:t>F.: ...</a:t>
            </a:r>
            <a:r>
              <a:rPr lang="it-IT" sz="2000" i="1" dirty="0"/>
              <a:t>molliccia</a:t>
            </a:r>
          </a:p>
          <a:p>
            <a:pPr algn="just"/>
            <a:r>
              <a:rPr lang="it-IT" sz="2000" dirty="0"/>
              <a:t>Maestra: </a:t>
            </a:r>
            <a:r>
              <a:rPr lang="it-IT" sz="2000" i="1" dirty="0"/>
              <a:t>la ragnatela con che cosa è fatta?</a:t>
            </a:r>
          </a:p>
          <a:p>
            <a:pPr algn="just"/>
            <a:r>
              <a:rPr lang="it-IT" sz="2000" dirty="0"/>
              <a:t>F.: </a:t>
            </a:r>
            <a:r>
              <a:rPr lang="it-IT" sz="2000" i="1" dirty="0"/>
              <a:t>di fili</a:t>
            </a:r>
          </a:p>
          <a:p>
            <a:pPr algn="just"/>
            <a:r>
              <a:rPr lang="it-IT" sz="2000" dirty="0"/>
              <a:t>C</a:t>
            </a:r>
            <a:r>
              <a:rPr lang="it-IT" sz="2000" i="1" dirty="0"/>
              <a:t>.: fa un filo con la ragnatela il ragno</a:t>
            </a:r>
          </a:p>
          <a:p>
            <a:pPr algn="just"/>
            <a:endParaRPr lang="it-IT" sz="1600" dirty="0"/>
          </a:p>
          <a:p>
            <a:endParaRPr lang="it-IT" sz="1600" dirty="0"/>
          </a:p>
          <a:p>
            <a:endParaRPr lang="it-IT" dirty="0"/>
          </a:p>
        </p:txBody>
      </p:sp>
    </p:spTree>
    <p:extLst>
      <p:ext uri="{BB962C8B-B14F-4D97-AF65-F5344CB8AC3E}">
        <p14:creationId xmlns:p14="http://schemas.microsoft.com/office/powerpoint/2010/main" val="37896376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type="body" sz="half" idx="2"/>
          </p:nvPr>
        </p:nvSpPr>
        <p:spPr>
          <a:xfrm>
            <a:off x="465379" y="1312606"/>
            <a:ext cx="4833073" cy="4870337"/>
          </a:xfrm>
        </p:spPr>
        <p:txBody>
          <a:bodyPr>
            <a:normAutofit/>
          </a:bodyPr>
          <a:lstStyle/>
          <a:p>
            <a:r>
              <a:rPr lang="it-IT" sz="1600" dirty="0"/>
              <a:t>Maestra: </a:t>
            </a:r>
            <a:r>
              <a:rPr lang="it-IT" sz="1600" i="1" dirty="0"/>
              <a:t>le ragnatele dove le troviamo?</a:t>
            </a:r>
          </a:p>
          <a:p>
            <a:r>
              <a:rPr lang="it-IT" sz="1600" dirty="0"/>
              <a:t>A.: </a:t>
            </a:r>
            <a:r>
              <a:rPr lang="it-IT" sz="1600" i="1" dirty="0"/>
              <a:t>negli alberi</a:t>
            </a:r>
          </a:p>
          <a:p>
            <a:r>
              <a:rPr lang="it-IT" sz="1600" dirty="0"/>
              <a:t>Maestra: </a:t>
            </a:r>
            <a:r>
              <a:rPr lang="it-IT" sz="1600" i="1" dirty="0"/>
              <a:t>solo negli alberi? Solo di fuori?</a:t>
            </a:r>
          </a:p>
          <a:p>
            <a:r>
              <a:rPr lang="it-IT" sz="1600" dirty="0" err="1"/>
              <a:t>F</a:t>
            </a:r>
            <a:r>
              <a:rPr lang="it-IT" sz="1600" dirty="0"/>
              <a:t>.: </a:t>
            </a:r>
            <a:r>
              <a:rPr lang="it-IT" sz="1600" i="1" dirty="0"/>
              <a:t>anche negli angoli</a:t>
            </a:r>
          </a:p>
          <a:p>
            <a:r>
              <a:rPr lang="it-IT" sz="1600" dirty="0"/>
              <a:t>Maestra: </a:t>
            </a:r>
            <a:r>
              <a:rPr lang="it-IT" sz="1600" i="1" dirty="0"/>
              <a:t>negli angoli dove?</a:t>
            </a:r>
          </a:p>
          <a:p>
            <a:r>
              <a:rPr lang="it-IT" sz="1600" dirty="0"/>
              <a:t>F.: </a:t>
            </a:r>
            <a:r>
              <a:rPr lang="it-IT" sz="1600" i="1" dirty="0"/>
              <a:t>dentro la casa gialla </a:t>
            </a:r>
            <a:r>
              <a:rPr lang="it-IT" sz="1600" dirty="0"/>
              <a:t>(casetta di legno in giardino)</a:t>
            </a:r>
          </a:p>
          <a:p>
            <a:r>
              <a:rPr lang="it-IT" sz="1600" dirty="0"/>
              <a:t>Maestra: </a:t>
            </a:r>
            <a:r>
              <a:rPr lang="it-IT" sz="1600" i="1" dirty="0"/>
              <a:t>facciamo una cosa ci mettiamo il giubbotto, prendiamo le lenti d’ingrandimento e le scatoline e andiamo fuori. </a:t>
            </a:r>
          </a:p>
          <a:p>
            <a:endParaRPr lang="it-IT" sz="1600" dirty="0"/>
          </a:p>
          <a:p>
            <a:r>
              <a:rPr lang="it-IT" sz="1600" dirty="0"/>
              <a:t>Abbiamo trovato tantissime ragnatele. Ad un bimbo è venuta l’idea di capovolgere il trenino di plastica che abbiamo in giardino e sotto, dentro gli incavi c’erano effettivamente ragnatele e ragni.</a:t>
            </a:r>
          </a:p>
          <a:p>
            <a:r>
              <a:rPr lang="it-IT" sz="1600" dirty="0"/>
              <a:t>Abbiamo raccolto i ragni e li abbiamo messi in due scatoline di plastica. </a:t>
            </a:r>
          </a:p>
          <a:p>
            <a:endParaRPr lang="it-IT" sz="1600" i="1" dirty="0"/>
          </a:p>
          <a:p>
            <a:endParaRPr lang="it-IT" sz="1400" dirty="0"/>
          </a:p>
          <a:p>
            <a:endParaRPr lang="it-IT" sz="1400" dirty="0"/>
          </a:p>
          <a:p>
            <a:endParaRPr lang="it-IT" sz="1400" dirty="0"/>
          </a:p>
          <a:p>
            <a:endParaRPr lang="it-IT" sz="1400" dirty="0"/>
          </a:p>
          <a:p>
            <a:endParaRPr lang="it-IT" sz="1400" dirty="0"/>
          </a:p>
          <a:p>
            <a:endParaRPr lang="it-IT" sz="1400" dirty="0"/>
          </a:p>
          <a:p>
            <a:endParaRPr lang="it-IT" sz="1400" dirty="0"/>
          </a:p>
        </p:txBody>
      </p:sp>
      <p:sp>
        <p:nvSpPr>
          <p:cNvPr id="8" name="Titolo 7"/>
          <p:cNvSpPr>
            <a:spLocks noGrp="1"/>
          </p:cNvSpPr>
          <p:nvPr>
            <p:ph type="title"/>
          </p:nvPr>
        </p:nvSpPr>
        <p:spPr>
          <a:xfrm>
            <a:off x="465379" y="348226"/>
            <a:ext cx="8208839" cy="587401"/>
          </a:xfrm>
        </p:spPr>
        <p:txBody>
          <a:bodyPr/>
          <a:lstStyle/>
          <a:p>
            <a:pPr algn="ctr"/>
            <a:r>
              <a:rPr lang="it-IT" sz="4000" dirty="0">
                <a:solidFill>
                  <a:srgbClr val="FFFFFF"/>
                </a:solidFill>
              </a:rPr>
              <a:t>TORNIAMO IN GIARDINO</a:t>
            </a:r>
          </a:p>
        </p:txBody>
      </p:sp>
      <p:pic>
        <p:nvPicPr>
          <p:cNvPr id="12" name="Segnaposto contenuto 11" descr="IMG_3727 (1).jpg"/>
          <p:cNvPicPr>
            <a:picLocks noGrp="1" noChangeAspect="1"/>
          </p:cNvPicPr>
          <p:nvPr>
            <p:ph idx="1"/>
          </p:nvPr>
        </p:nvPicPr>
        <p:blipFill>
          <a:blip r:embed="rId2" cstate="email">
            <a:extLst>
              <a:ext uri="{28A0092B-C50C-407E-A947-70E740481C1C}">
                <a14:useLocalDpi xmlns:a14="http://schemas.microsoft.com/office/drawing/2010/main" val="0"/>
              </a:ext>
            </a:extLst>
          </a:blip>
          <a:srcRect t="21847" b="21847"/>
          <a:stretch>
            <a:fillRect/>
          </a:stretch>
        </p:blipFill>
        <p:spPr>
          <a:xfrm>
            <a:off x="5644840" y="1744868"/>
            <a:ext cx="3189444" cy="4174152"/>
          </a:xfrm>
        </p:spPr>
      </p:pic>
    </p:spTree>
    <p:extLst>
      <p:ext uri="{BB962C8B-B14F-4D97-AF65-F5344CB8AC3E}">
        <p14:creationId xmlns:p14="http://schemas.microsoft.com/office/powerpoint/2010/main" val="1155590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p:txBody>
          <a:bodyPr>
            <a:normAutofit/>
          </a:bodyPr>
          <a:lstStyle/>
          <a:p>
            <a:r>
              <a:rPr lang="it-IT" sz="4000" i="1" dirty="0">
                <a:solidFill>
                  <a:srgbClr val="FF0000"/>
                </a:solidFill>
              </a:rPr>
              <a:t>         </a:t>
            </a:r>
            <a:r>
              <a:rPr lang="it-IT" sz="4400" dirty="0">
                <a:solidFill>
                  <a:schemeClr val="bg1"/>
                </a:solidFill>
              </a:rPr>
              <a:t>IMPARO ANCH’IO!</a:t>
            </a:r>
            <a:endParaRPr lang="it-IT" sz="1600" i="1" dirty="0">
              <a:solidFill>
                <a:schemeClr val="bg1"/>
              </a:solidFill>
            </a:endParaRPr>
          </a:p>
        </p:txBody>
      </p:sp>
      <p:pic>
        <p:nvPicPr>
          <p:cNvPr id="10" name="Segnaposto contenuto 9" descr="Schermata 2020-05-04 alle 18.44.09 (1).jpg"/>
          <p:cNvPicPr>
            <a:picLocks noGrp="1" noChangeAspect="1"/>
          </p:cNvPicPr>
          <p:nvPr>
            <p:ph sz="quarter" idx="13"/>
          </p:nvPr>
        </p:nvPicPr>
        <p:blipFill>
          <a:blip r:embed="rId2" cstate="email">
            <a:extLst>
              <a:ext uri="{28A0092B-C50C-407E-A947-70E740481C1C}">
                <a14:useLocalDpi xmlns:a14="http://schemas.microsoft.com/office/drawing/2010/main" val="0"/>
              </a:ext>
            </a:extLst>
          </a:blip>
          <a:srcRect l="5091" r="5091"/>
          <a:stretch>
            <a:fillRect/>
          </a:stretch>
        </p:blipFill>
        <p:spPr>
          <a:xfrm>
            <a:off x="578857" y="2679192"/>
            <a:ext cx="3919990" cy="3447288"/>
          </a:xfrm>
        </p:spPr>
      </p:pic>
      <p:pic>
        <p:nvPicPr>
          <p:cNvPr id="7" name="Segnaposto contenuto 6" descr="IMG-4496.JPG"/>
          <p:cNvPicPr>
            <a:picLocks noGrp="1" noChangeAspect="1"/>
          </p:cNvPicPr>
          <p:nvPr>
            <p:ph sz="quarter" idx="14"/>
          </p:nvPr>
        </p:nvPicPr>
        <p:blipFill>
          <a:blip r:embed="rId3" cstate="email">
            <a:extLst>
              <a:ext uri="{28A0092B-C50C-407E-A947-70E740481C1C}">
                <a14:useLocalDpi xmlns:a14="http://schemas.microsoft.com/office/drawing/2010/main" val="0"/>
              </a:ext>
            </a:extLst>
          </a:blip>
          <a:srcRect l="12701" r="12701"/>
          <a:stretch>
            <a:fillRect/>
          </a:stretch>
        </p:blipFill>
        <p:spPr/>
      </p:pic>
      <p:sp>
        <p:nvSpPr>
          <p:cNvPr id="2" name="Segnaposto testo 1"/>
          <p:cNvSpPr>
            <a:spLocks noGrp="1"/>
          </p:cNvSpPr>
          <p:nvPr>
            <p:ph type="body" idx="4294967295"/>
          </p:nvPr>
        </p:nvSpPr>
        <p:spPr>
          <a:xfrm>
            <a:off x="254000" y="1591057"/>
            <a:ext cx="8670768" cy="1088136"/>
          </a:xfrm>
        </p:spPr>
        <p:txBody>
          <a:bodyPr>
            <a:normAutofit fontScale="92500" lnSpcReduction="10000"/>
          </a:bodyPr>
          <a:lstStyle/>
          <a:p>
            <a:pPr marL="0" indent="0">
              <a:buNone/>
            </a:pPr>
            <a:r>
              <a:rPr lang="it-IT" dirty="0"/>
              <a:t>L’insegnante si documenta per poter offrire informazioni e materiali ai bambini in risposta alle loro domande.  </a:t>
            </a:r>
          </a:p>
          <a:p>
            <a:pPr marL="0" indent="0">
              <a:buNone/>
            </a:pPr>
            <a:r>
              <a:rPr lang="it-IT" dirty="0"/>
              <a:t>Foto e informazioni scientifiche ......</a:t>
            </a:r>
          </a:p>
          <a:p>
            <a:endParaRPr lang="it-IT" dirty="0"/>
          </a:p>
        </p:txBody>
      </p:sp>
    </p:spTree>
    <p:extLst>
      <p:ext uri="{BB962C8B-B14F-4D97-AF65-F5344CB8AC3E}">
        <p14:creationId xmlns:p14="http://schemas.microsoft.com/office/powerpoint/2010/main" val="1465645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p:cNvSpPr>
            <a:spLocks noGrp="1"/>
          </p:cNvSpPr>
          <p:nvPr>
            <p:ph type="body" sz="half" idx="2"/>
          </p:nvPr>
        </p:nvSpPr>
        <p:spPr>
          <a:xfrm>
            <a:off x="757281" y="1232817"/>
            <a:ext cx="3352800" cy="4682169"/>
          </a:xfrm>
        </p:spPr>
        <p:txBody>
          <a:bodyPr>
            <a:normAutofit/>
          </a:bodyPr>
          <a:lstStyle/>
          <a:p>
            <a:pPr algn="just"/>
            <a:r>
              <a:rPr lang="it-IT" dirty="0"/>
              <a:t>Rientrati in sezione i bambini osservano i ragni raccolti con le lenti di ingrandimento e fanno mille domande all’insegnante, che risponde ai bambini mostrando foto e leggendo notizie scientifiche</a:t>
            </a:r>
          </a:p>
          <a:p>
            <a:endParaRPr lang="it-IT" dirty="0"/>
          </a:p>
          <a:p>
            <a:endParaRPr lang="it-IT" dirty="0"/>
          </a:p>
          <a:p>
            <a:r>
              <a:rPr lang="it-IT" dirty="0" err="1"/>
              <a:t>F</a:t>
            </a:r>
            <a:r>
              <a:rPr lang="it-IT" dirty="0"/>
              <a:t>.: ...</a:t>
            </a:r>
            <a:r>
              <a:rPr lang="it-IT" i="1" dirty="0"/>
              <a:t>una è a forma di rombo e l’altra è tonda</a:t>
            </a:r>
          </a:p>
          <a:p>
            <a:r>
              <a:rPr lang="it-IT" dirty="0"/>
              <a:t>Maestra: </a:t>
            </a:r>
            <a:r>
              <a:rPr lang="it-IT" i="1" dirty="0"/>
              <a:t>guardate questa è a spirale</a:t>
            </a:r>
          </a:p>
          <a:p>
            <a:r>
              <a:rPr lang="it-IT" dirty="0" err="1"/>
              <a:t>F</a:t>
            </a:r>
            <a:r>
              <a:rPr lang="it-IT" dirty="0"/>
              <a:t>.: </a:t>
            </a:r>
            <a:r>
              <a:rPr lang="it-IT" i="1" dirty="0"/>
              <a:t>sembra un disco</a:t>
            </a:r>
          </a:p>
          <a:p>
            <a:endParaRPr lang="it-IT" dirty="0"/>
          </a:p>
        </p:txBody>
      </p:sp>
      <p:sp>
        <p:nvSpPr>
          <p:cNvPr id="3" name="Titolo 2"/>
          <p:cNvSpPr>
            <a:spLocks noGrp="1"/>
          </p:cNvSpPr>
          <p:nvPr>
            <p:ph type="title"/>
          </p:nvPr>
        </p:nvSpPr>
        <p:spPr>
          <a:xfrm>
            <a:off x="757281" y="139231"/>
            <a:ext cx="7936328" cy="621089"/>
          </a:xfrm>
        </p:spPr>
        <p:txBody>
          <a:bodyPr>
            <a:noAutofit/>
          </a:bodyPr>
          <a:lstStyle/>
          <a:p>
            <a:pPr algn="ctr"/>
            <a:r>
              <a:rPr lang="it-IT" sz="3600" dirty="0">
                <a:solidFill>
                  <a:srgbClr val="FFFFFF"/>
                </a:solidFill>
              </a:rPr>
              <a:t>DALLO STUPORE ALLA CONOSCENZA</a:t>
            </a:r>
          </a:p>
        </p:txBody>
      </p:sp>
      <p:sp>
        <p:nvSpPr>
          <p:cNvPr id="2" name="Segnaposto contenuto 1"/>
          <p:cNvSpPr>
            <a:spLocks noGrp="1"/>
          </p:cNvSpPr>
          <p:nvPr>
            <p:ph idx="1"/>
          </p:nvPr>
        </p:nvSpPr>
        <p:spPr/>
        <p:txBody>
          <a:bodyPr>
            <a:normAutofit/>
          </a:bodyPr>
          <a:lstStyle/>
          <a:p>
            <a:pPr marL="0" indent="0">
              <a:buNone/>
            </a:pPr>
            <a:endParaRPr lang="it-IT" dirty="0"/>
          </a:p>
          <a:p>
            <a:pPr marL="0" indent="0">
              <a:buNone/>
            </a:pPr>
            <a:endParaRPr lang="it-IT" dirty="0"/>
          </a:p>
        </p:txBody>
      </p:sp>
      <p:pic>
        <p:nvPicPr>
          <p:cNvPr id="6" name="Immagine 5" descr="unnamed-1.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4267201" y="1214617"/>
            <a:ext cx="1794975" cy="1495848"/>
          </a:xfrm>
          <a:prstGeom prst="rect">
            <a:avLst/>
          </a:prstGeom>
        </p:spPr>
      </p:pic>
      <p:pic>
        <p:nvPicPr>
          <p:cNvPr id="7" name="Immagine 6" descr="unnamed.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62177" y="1214617"/>
            <a:ext cx="2631432" cy="2072948"/>
          </a:xfrm>
          <a:prstGeom prst="rect">
            <a:avLst/>
          </a:prstGeom>
        </p:spPr>
      </p:pic>
      <p:pic>
        <p:nvPicPr>
          <p:cNvPr id="9" name="Immagine 8" descr="IMG-4512.JP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4818317" y="3420882"/>
            <a:ext cx="3325686" cy="3319270"/>
          </a:xfrm>
          <a:prstGeom prst="rect">
            <a:avLst/>
          </a:prstGeom>
        </p:spPr>
      </p:pic>
    </p:spTree>
    <p:extLst>
      <p:ext uri="{BB962C8B-B14F-4D97-AF65-F5344CB8AC3E}">
        <p14:creationId xmlns:p14="http://schemas.microsoft.com/office/powerpoint/2010/main" val="21333315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a:xfrm>
            <a:off x="457200" y="338328"/>
            <a:ext cx="8229600" cy="1406952"/>
          </a:xfrm>
        </p:spPr>
        <p:txBody>
          <a:bodyPr>
            <a:normAutofit/>
          </a:bodyPr>
          <a:lstStyle/>
          <a:p>
            <a:r>
              <a:rPr lang="it-IT" sz="3200" dirty="0"/>
              <a:t>ANDIAMO A FONDO DI CIÒ CHE ABBIAMO TROVATO</a:t>
            </a:r>
          </a:p>
        </p:txBody>
      </p:sp>
      <p:sp>
        <p:nvSpPr>
          <p:cNvPr id="10" name="Segnaposto testo 9"/>
          <p:cNvSpPr>
            <a:spLocks noGrp="1"/>
          </p:cNvSpPr>
          <p:nvPr>
            <p:ph type="body" idx="1"/>
          </p:nvPr>
        </p:nvSpPr>
        <p:spPr>
          <a:xfrm>
            <a:off x="607538" y="3292475"/>
            <a:ext cx="3591744" cy="2833687"/>
          </a:xfrm>
        </p:spPr>
        <p:txBody>
          <a:bodyPr>
            <a:normAutofit/>
          </a:bodyPr>
          <a:lstStyle/>
          <a:p>
            <a:pPr algn="just"/>
            <a:r>
              <a:rPr lang="it-IT" sz="2100" dirty="0"/>
              <a:t>L’insegnante fornisce gli strumenti per poter osservare il ragno e le sue caratteristiche: microscopio e lenti di ingrandimento.</a:t>
            </a:r>
          </a:p>
          <a:p>
            <a:pPr algn="just"/>
            <a:endParaRPr lang="it-IT" sz="2100" dirty="0"/>
          </a:p>
          <a:p>
            <a:pPr algn="just"/>
            <a:r>
              <a:rPr lang="it-IT" sz="2100" dirty="0"/>
              <a:t>A gruppi di tre, quattro bimbi si osserva</a:t>
            </a:r>
          </a:p>
          <a:p>
            <a:endParaRPr lang="it-IT" dirty="0"/>
          </a:p>
        </p:txBody>
      </p:sp>
      <p:pic>
        <p:nvPicPr>
          <p:cNvPr id="4" name="Segnaposto contenuto 3" descr="IMG_3736.jpg"/>
          <p:cNvPicPr>
            <a:picLocks noGrp="1" noChangeAspect="1"/>
          </p:cNvPicPr>
          <p:nvPr>
            <p:ph sz="quarter" idx="4"/>
          </p:nvPr>
        </p:nvPicPr>
        <p:blipFill>
          <a:blip r:embed="rId2" cstate="email">
            <a:extLst>
              <a:ext uri="{28A0092B-C50C-407E-A947-70E740481C1C}">
                <a14:useLocalDpi xmlns:a14="http://schemas.microsoft.com/office/drawing/2010/main" val="0"/>
              </a:ext>
            </a:extLst>
          </a:blip>
          <a:srcRect t="22202" b="22202"/>
          <a:stretch>
            <a:fillRect/>
          </a:stretch>
        </p:blipFill>
        <p:spPr>
          <a:xfrm>
            <a:off x="4645025" y="3292475"/>
            <a:ext cx="3822700" cy="2833688"/>
          </a:xfrm>
        </p:spPr>
      </p:pic>
    </p:spTree>
    <p:extLst>
      <p:ext uri="{BB962C8B-B14F-4D97-AF65-F5344CB8AC3E}">
        <p14:creationId xmlns:p14="http://schemas.microsoft.com/office/powerpoint/2010/main" val="14838566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rma d'onda">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Forma d'onda.thmx</Template>
  <TotalTime>1283</TotalTime>
  <Words>2239</Words>
  <Application>Microsoft Office PowerPoint</Application>
  <PresentationFormat>Presentazione su schermo (4:3)</PresentationFormat>
  <Paragraphs>198</Paragraphs>
  <Slides>25</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25</vt:i4>
      </vt:variant>
    </vt:vector>
  </HeadingPairs>
  <TitlesOfParts>
    <vt:vector size="28" baseType="lpstr">
      <vt:lpstr>Candara</vt:lpstr>
      <vt:lpstr>Symbol</vt:lpstr>
      <vt:lpstr>Forma d'onda</vt:lpstr>
      <vt:lpstr>LA RAGNATELA Bambini alla scoperta della realtà</vt:lpstr>
      <vt:lpstr>L’esperienza ha coinvolto la Sezione Tartarughe composta da  n. 21 bambini di 3 e 5 anni di età,  le due insegnanti Renata Casadei, Daniela Incani  e la tirocinante Teresa Squeo  </vt:lpstr>
      <vt:lpstr>COSA È ACCADUTO</vt:lpstr>
      <vt:lpstr>LA CONVERSAZIONE</vt:lpstr>
      <vt:lpstr>Presentazione standard di PowerPoint</vt:lpstr>
      <vt:lpstr>TORNIAMO IN GIARDINO</vt:lpstr>
      <vt:lpstr>         IMPARO ANCH’IO!</vt:lpstr>
      <vt:lpstr>DALLO STUPORE ALLA CONOSCENZA</vt:lpstr>
      <vt:lpstr>ANDIAMO A FONDO DI CIÒ CHE ABBIAMO TROVATO</vt:lpstr>
      <vt:lpstr> Prima di dare in mano ai bambini il microscopio ho imparato io ad usarlo, perché sembra semplice ma non lo è. Così con l’aiuto di un’amica professoressa di scienze ho imparato ad utilizzarlo, muovendo le diverse leve , di cui è dotato, per mettere a fuoco l’oggetto che si vuole osservare.  Ho spiegato ai bimbi, facendo vedere come si usava.  Così iniziano loro ad usarlo e.... F. si avvicina al microscopio Maestra: lo vedi? F. urlando di gioia: siii, sembra lì attaccato, mi fa paura.... Ora è il turno di N. N.: io non vedo niente F.: muoviti un po’ in là, lo vedi? N. caccia un urlo (ha visto il ragno), lascia immediatamente il microscopio e si allontana. Maestra: N. pensavi fosse vicinissimo a te. Un altro bambino C. invece dice: Wow, è gigantesco, (...) nel microscopio è grande N.: è troppo grande, io non lo voglio più vedere Guardando gli altri bambini N. dice: io mi sono allontanato da quel ragno gigantesco Per quel giorno non si avvicina più.  </vt:lpstr>
      <vt:lpstr>PIÙ IMMEDIATO USARE LE LENTI</vt:lpstr>
      <vt:lpstr>Presentazione standard di PowerPoint</vt:lpstr>
      <vt:lpstr>RI-OSSERVANDO...</vt:lpstr>
      <vt:lpstr>DISEGNIAMO</vt:lpstr>
      <vt:lpstr> ORA LA RAGNATELA LA FACCIAMO NOI </vt:lpstr>
      <vt:lpstr>RAGNATELA COME....</vt:lpstr>
      <vt:lpstr>Presentazione standard di PowerPoint</vt:lpstr>
      <vt:lpstr>FRAGILE O RESISTENTE</vt:lpstr>
      <vt:lpstr>IL GIOCO CON LA RAGNATELA</vt:lpstr>
      <vt:lpstr>STRUMENTI PER CONOSCERE IL MONDO: IMAGE-SCHEMA </vt:lpstr>
      <vt:lpstr>ANALOGIE E METAFORE</vt:lpstr>
      <vt:lpstr>IL PICCOLO RAGNO TESSE E TACE</vt:lpstr>
      <vt:lpstr>DALL’ESPERIENZA LA CONOSCENZA (Gioco, sperimento, imparo)</vt:lpstr>
      <vt:lpstr>«Resistenza/debolezza» attraverso l’esperienza si possono indagare questi concetti e allargare la scoperta anche i concetti di «fragilità/elasticità»  Come possiamo sperimentare con il corpo?  Quali materiali possono usare per scoprire e fare esperienza di queste caratteristiche? </vt:lpstr>
      <vt:lpstr>“I bambini esplorano continuamente la realtà e imparano a riflettere sulle proprie esperienze descrivendole, rappresentandole, riorganizzandole con diversi criteri. Pongono così le basi per la successiva elaborazione di concetti scientifici e matematici che verranno proposti nella scuola primaria”  (Indicazioni 2012)</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CONOSCENZA DEL MONDO L’approccio scientifico alla realtà (Fism Bo)</dc:title>
  <dc:subject/>
  <dc:creator>Renata Casadei</dc:creator>
  <cp:keywords/>
  <dc:description/>
  <cp:lastModifiedBy>Barbara</cp:lastModifiedBy>
  <cp:revision>165</cp:revision>
  <cp:lastPrinted>2020-04-10T14:28:50Z</cp:lastPrinted>
  <dcterms:created xsi:type="dcterms:W3CDTF">2020-03-02T16:42:09Z</dcterms:created>
  <dcterms:modified xsi:type="dcterms:W3CDTF">2020-07-06T07:33:26Z</dcterms:modified>
  <cp:category/>
</cp:coreProperties>
</file>